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525" r:id="rId2"/>
    <p:sldId id="550" r:id="rId3"/>
    <p:sldId id="560" r:id="rId4"/>
    <p:sldId id="561" r:id="rId5"/>
    <p:sldId id="552" r:id="rId6"/>
    <p:sldId id="562" r:id="rId7"/>
    <p:sldId id="563" r:id="rId8"/>
    <p:sldId id="564" r:id="rId9"/>
    <p:sldId id="619" r:id="rId10"/>
    <p:sldId id="549" r:id="rId11"/>
    <p:sldId id="620" r:id="rId12"/>
    <p:sldId id="621" r:id="rId13"/>
    <p:sldId id="625" r:id="rId14"/>
    <p:sldId id="623" r:id="rId15"/>
    <p:sldId id="624" r:id="rId16"/>
    <p:sldId id="262" r:id="rId17"/>
    <p:sldId id="622" r:id="rId18"/>
    <p:sldId id="626" r:id="rId19"/>
    <p:sldId id="627" r:id="rId20"/>
    <p:sldId id="628" r:id="rId21"/>
    <p:sldId id="629" r:id="rId22"/>
    <p:sldId id="630" r:id="rId23"/>
    <p:sldId id="638" r:id="rId24"/>
    <p:sldId id="639" r:id="rId25"/>
    <p:sldId id="640" r:id="rId26"/>
    <p:sldId id="641" r:id="rId27"/>
    <p:sldId id="566" r:id="rId28"/>
    <p:sldId id="631" r:id="rId29"/>
    <p:sldId id="632" r:id="rId30"/>
    <p:sldId id="633" r:id="rId31"/>
    <p:sldId id="634" r:id="rId32"/>
    <p:sldId id="636" r:id="rId33"/>
    <p:sldId id="268" r:id="rId34"/>
    <p:sldId id="602" r:id="rId35"/>
    <p:sldId id="642" r:id="rId36"/>
    <p:sldId id="581" r:id="rId37"/>
    <p:sldId id="637" r:id="rId38"/>
    <p:sldId id="643" r:id="rId39"/>
    <p:sldId id="647" r:id="rId40"/>
    <p:sldId id="644" r:id="rId41"/>
    <p:sldId id="645" r:id="rId42"/>
    <p:sldId id="646" r:id="rId43"/>
    <p:sldId id="649" r:id="rId44"/>
    <p:sldId id="650" r:id="rId45"/>
    <p:sldId id="648" r:id="rId46"/>
    <p:sldId id="271" r:id="rId47"/>
  </p:sldIdLst>
  <p:sldSz cx="24384000" cy="13716000"/>
  <p:notesSz cx="6858000" cy="9144000"/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3F9548-781E-4B60-BE0B-1B989ED463A5}">
          <p14:sldIdLst>
            <p14:sldId id="525"/>
            <p14:sldId id="550"/>
            <p14:sldId id="560"/>
            <p14:sldId id="561"/>
            <p14:sldId id="552"/>
            <p14:sldId id="562"/>
            <p14:sldId id="563"/>
            <p14:sldId id="564"/>
            <p14:sldId id="619"/>
            <p14:sldId id="549"/>
            <p14:sldId id="620"/>
            <p14:sldId id="621"/>
            <p14:sldId id="625"/>
            <p14:sldId id="623"/>
            <p14:sldId id="624"/>
            <p14:sldId id="262"/>
            <p14:sldId id="622"/>
            <p14:sldId id="626"/>
            <p14:sldId id="627"/>
            <p14:sldId id="628"/>
            <p14:sldId id="629"/>
            <p14:sldId id="630"/>
            <p14:sldId id="638"/>
            <p14:sldId id="639"/>
            <p14:sldId id="640"/>
            <p14:sldId id="641"/>
            <p14:sldId id="566"/>
            <p14:sldId id="631"/>
            <p14:sldId id="632"/>
            <p14:sldId id="633"/>
            <p14:sldId id="634"/>
            <p14:sldId id="636"/>
            <p14:sldId id="268"/>
            <p14:sldId id="602"/>
            <p14:sldId id="642"/>
            <p14:sldId id="581"/>
            <p14:sldId id="637"/>
            <p14:sldId id="643"/>
            <p14:sldId id="647"/>
            <p14:sldId id="644"/>
            <p14:sldId id="645"/>
            <p14:sldId id="646"/>
            <p14:sldId id="649"/>
            <p14:sldId id="650"/>
            <p14:sldId id="648"/>
            <p14:sldId id="271"/>
          </p14:sldIdLst>
        </p14:section>
        <p14:section name="无标题节" id="{614703FC-FCEE-465E-BD4D-E75A55D69260}">
          <p14:sldIdLst/>
        </p14:section>
        <p14:section name="无标题节" id="{B7D54D45-342B-4D66-8917-E451A57D7AD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774" y="54"/>
      </p:cViewPr>
      <p:guideLst>
        <p:guide orient="horz" pos="215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7ED90-B32B-48E5-A337-F1A0B830E4DB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B6B43-457F-47E3-A7BC-EB77F9ECBA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62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7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1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6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14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9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98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70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62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87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64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02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69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34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29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05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62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8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98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95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49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21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34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601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3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1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7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B6B43-457F-47E3-A7BC-EB77F9ECBA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6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  <a:t>10.03.2022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hineyork@sixstaredu.com" TargetMode="External"/><Relationship Id="rId5" Type="http://schemas.openxmlformats.org/officeDocument/2006/relationships/image" Target="../media/image7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790891" y="5850044"/>
            <a:ext cx="11178540" cy="1109345"/>
            <a:chOff x="2156862" y="-127922"/>
            <a:chExt cx="10751382" cy="1109345"/>
          </a:xfrm>
        </p:grpSpPr>
        <p:sp>
          <p:nvSpPr>
            <p:cNvPr id="2" name="text 10"/>
            <p:cNvSpPr/>
            <p:nvPr/>
          </p:nvSpPr>
          <p:spPr>
            <a:xfrm>
              <a:off x="2156862" y="-127922"/>
              <a:ext cx="10751382" cy="110934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 algn="r">
                <a:defRPr sz="2400" spc="0"/>
              </a:pPr>
              <a:r>
                <a:rPr lang="en-US" altLang="zh-CN" sz="7200" dirty="0"/>
                <a:t>00-</a:t>
              </a:r>
              <a:r>
                <a:rPr lang="zh-CN" altLang="en-US" sz="6600" dirty="0"/>
                <a:t>课程说明</a:t>
              </a:r>
              <a:endParaRPr lang="zh-CN" altLang="en-US" sz="720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71641" y="7962900"/>
            <a:ext cx="8697681" cy="621030"/>
            <a:chOff x="0" y="0"/>
            <a:chExt cx="8697681" cy="621030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62103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4000" spc="660" dirty="0"/>
                <a:t>主讲老师：</a:t>
              </a:r>
              <a:r>
                <a:rPr lang="en-US" altLang="zh-CN" sz="4000" spc="660" dirty="0" err="1"/>
                <a:t>shineyork</a:t>
              </a:r>
              <a:r>
                <a:rPr lang="zh-CN" altLang="en-US" sz="4000" spc="660" dirty="0"/>
                <a:t>老师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70891" y="3617640"/>
            <a:ext cx="15842218" cy="1914498"/>
            <a:chOff x="-1225820" y="628797"/>
            <a:chExt cx="14394794" cy="1914498"/>
          </a:xfrm>
        </p:grpSpPr>
        <p:sp>
          <p:nvSpPr>
            <p:cNvPr id="4" name="text 12"/>
            <p:cNvSpPr/>
            <p:nvPr/>
          </p:nvSpPr>
          <p:spPr>
            <a:xfrm>
              <a:off x="-1225820" y="628797"/>
              <a:ext cx="14394794" cy="19144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 algn="r">
                <a:defRPr sz="2400" spc="0"/>
              </a:pPr>
              <a:r>
                <a:rPr lang="zh-CN" altLang="en-US" sz="14300" dirty="0"/>
                <a:t>第一期</a:t>
              </a:r>
              <a:r>
                <a:rPr lang="en-US" altLang="zh-CN" sz="14300" dirty="0"/>
                <a:t>-GO</a:t>
              </a:r>
              <a:endParaRPr lang="zh-CN" altLang="en-US" sz="14300" spc="660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" name="Group 17"/>
          <p:cNvGrpSpPr/>
          <p:nvPr/>
        </p:nvGrpSpPr>
        <p:grpSpPr>
          <a:xfrm>
            <a:off x="8948222" y="1392966"/>
            <a:ext cx="6487881" cy="1375410"/>
            <a:chOff x="-6985" y="310515"/>
            <a:chExt cx="6487881" cy="1375410"/>
          </a:xfrm>
        </p:grpSpPr>
        <p:sp>
          <p:nvSpPr>
            <p:cNvPr id="2" name="text 17"/>
            <p:cNvSpPr/>
            <p:nvPr/>
          </p:nvSpPr>
          <p:spPr>
            <a:xfrm>
              <a:off x="-6985" y="310515"/>
              <a:ext cx="6487881" cy="137541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0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9200" dirty="0"/>
                <a:t>课程内容</a:t>
              </a:r>
              <a:endParaRPr lang="zh-CN" altLang="en-US" sz="9200" spc="66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33562" y="5408142"/>
            <a:ext cx="19843613" cy="4734443"/>
            <a:chOff x="863239" y="1063538"/>
            <a:chExt cx="19843613" cy="4734443"/>
          </a:xfrm>
        </p:grpSpPr>
        <p:grpSp>
          <p:nvGrpSpPr>
            <p:cNvPr id="20" name="Group 20"/>
            <p:cNvGrpSpPr/>
            <p:nvPr/>
          </p:nvGrpSpPr>
          <p:grpSpPr>
            <a:xfrm>
              <a:off x="863239" y="1063538"/>
              <a:ext cx="8509360" cy="1828800"/>
              <a:chOff x="863239" y="1063538"/>
              <a:chExt cx="8509360" cy="1828800"/>
            </a:xfrm>
          </p:grpSpPr>
          <p:sp>
            <p:nvSpPr>
              <p:cNvPr id="388" name="graph 388"/>
              <p:cNvSpPr/>
              <p:nvPr/>
            </p:nvSpPr>
            <p:spPr>
              <a:xfrm>
                <a:off x="863239" y="106353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434739" y="1556083"/>
                <a:ext cx="7937860" cy="843693"/>
                <a:chOff x="-1569720" y="135502"/>
                <a:chExt cx="7937860" cy="843693"/>
              </a:xfrm>
            </p:grpSpPr>
            <p:sp>
              <p:nvSpPr>
                <p:cNvPr id="3" name="text 21"/>
                <p:cNvSpPr/>
                <p:nvPr/>
              </p:nvSpPr>
              <p:spPr>
                <a:xfrm>
                  <a:off x="0" y="135502"/>
                  <a:ext cx="6368140" cy="843693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altLang="en-US" sz="4950" dirty="0"/>
                    <a:t>项目目录</a:t>
                  </a:r>
                  <a:endParaRPr lang="zh-CN" sz="4950" spc="660" dirty="0"/>
                </a:p>
              </p:txBody>
            </p:sp>
            <p:sp>
              <p:nvSpPr>
                <p:cNvPr id="384" name="graph 384"/>
                <p:cNvSpPr/>
                <p:nvPr/>
              </p:nvSpPr>
              <p:spPr>
                <a:xfrm>
                  <a:off x="-1569720" y="21445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91530" y="588888"/>
                      </a:moveTo>
                      <a:lnTo>
                        <a:pt x="510235" y="588888"/>
                      </a:lnTo>
                      <a:lnTo>
                        <a:pt x="510235" y="109286"/>
                      </a:lnTo>
                      <a:lnTo>
                        <a:pt x="402915" y="209092"/>
                      </a:lnTo>
                      <a:lnTo>
                        <a:pt x="402915" y="118750"/>
                      </a:lnTo>
                      <a:lnTo>
                        <a:pt x="514761" y="9966"/>
                      </a:lnTo>
                      <a:lnTo>
                        <a:pt x="584652" y="9966"/>
                      </a:lnTo>
                      <a:lnTo>
                        <a:pt x="584652" y="588888"/>
                      </a:lnTo>
                      <a:lnTo>
                        <a:pt x="685800" y="588888"/>
                      </a:lnTo>
                      <a:lnTo>
                        <a:pt x="685800" y="676320"/>
                      </a:lnTo>
                      <a:lnTo>
                        <a:pt x="391530" y="676320"/>
                      </a:lnTo>
                      <a:cubicBezTo>
                        <a:pt x="391530" y="676320"/>
                        <a:pt x="391530" y="588888"/>
                        <a:pt x="391530" y="588888"/>
                      </a:cubicBezTo>
                      <a:close/>
                      <a:moveTo>
                        <a:pt x="239268" y="342900"/>
                      </a:moveTo>
                      <a:cubicBezTo>
                        <a:pt x="239268" y="280781"/>
                        <a:pt x="236601" y="231129"/>
                        <a:pt x="231190" y="193929"/>
                      </a:cubicBezTo>
                      <a:cubicBezTo>
                        <a:pt x="225765" y="156743"/>
                        <a:pt x="217261" y="129418"/>
                        <a:pt x="205663" y="112074"/>
                      </a:cubicBezTo>
                      <a:cubicBezTo>
                        <a:pt x="194081" y="94716"/>
                        <a:pt x="178308" y="86045"/>
                        <a:pt x="158343" y="86045"/>
                      </a:cubicBezTo>
                      <a:cubicBezTo>
                        <a:pt x="127970" y="86045"/>
                        <a:pt x="106512" y="105689"/>
                        <a:pt x="93954" y="144978"/>
                      </a:cubicBezTo>
                      <a:cubicBezTo>
                        <a:pt x="81396" y="184266"/>
                        <a:pt x="75102" y="250164"/>
                        <a:pt x="75102" y="342900"/>
                      </a:cubicBezTo>
                      <a:cubicBezTo>
                        <a:pt x="75102" y="432435"/>
                        <a:pt x="81473" y="497555"/>
                        <a:pt x="94305" y="538231"/>
                      </a:cubicBezTo>
                      <a:cubicBezTo>
                        <a:pt x="107045" y="578906"/>
                        <a:pt x="127970" y="599252"/>
                        <a:pt x="157048" y="599252"/>
                      </a:cubicBezTo>
                      <a:cubicBezTo>
                        <a:pt x="185638" y="599252"/>
                        <a:pt x="206502" y="578617"/>
                        <a:pt x="219669" y="537331"/>
                      </a:cubicBezTo>
                      <a:cubicBezTo>
                        <a:pt x="232760" y="495955"/>
                        <a:pt x="239268" y="431246"/>
                        <a:pt x="239268" y="342900"/>
                      </a:cubicBezTo>
                      <a:close/>
                      <a:moveTo>
                        <a:pt x="314721" y="342900"/>
                      </a:moveTo>
                      <a:cubicBezTo>
                        <a:pt x="314721" y="454868"/>
                        <a:pt x="301477" y="539922"/>
                        <a:pt x="274944" y="598261"/>
                      </a:cubicBezTo>
                      <a:cubicBezTo>
                        <a:pt x="248320" y="656691"/>
                        <a:pt x="208833" y="685800"/>
                        <a:pt x="156362" y="685800"/>
                      </a:cubicBezTo>
                      <a:cubicBezTo>
                        <a:pt x="52120" y="685800"/>
                        <a:pt x="0" y="571530"/>
                        <a:pt x="0" y="342900"/>
                      </a:cubicBezTo>
                      <a:cubicBezTo>
                        <a:pt x="0" y="263728"/>
                        <a:pt x="5760" y="198912"/>
                        <a:pt x="17419" y="148468"/>
                      </a:cubicBezTo>
                      <a:cubicBezTo>
                        <a:pt x="29016" y="98115"/>
                        <a:pt x="46085" y="60716"/>
                        <a:pt x="68580" y="36393"/>
                      </a:cubicBezTo>
                      <a:cubicBezTo>
                        <a:pt x="91150" y="12161"/>
                        <a:pt x="121036" y="0"/>
                        <a:pt x="158343" y="0"/>
                      </a:cubicBezTo>
                      <a:cubicBezTo>
                        <a:pt x="211424" y="0"/>
                        <a:pt x="250804" y="28011"/>
                        <a:pt x="276377" y="84155"/>
                      </a:cubicBezTo>
                      <a:cubicBezTo>
                        <a:pt x="301965" y="140284"/>
                        <a:pt x="314721" y="226542"/>
                        <a:pt x="314721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11084631" y="1078778"/>
              <a:ext cx="9494542" cy="1828800"/>
              <a:chOff x="830580" y="1078778"/>
              <a:chExt cx="9494542" cy="1828800"/>
            </a:xfrm>
          </p:grpSpPr>
          <p:sp>
            <p:nvSpPr>
              <p:cNvPr id="389" name="graph 389"/>
              <p:cNvSpPr/>
              <p:nvPr/>
            </p:nvSpPr>
            <p:spPr>
              <a:xfrm>
                <a:off x="830580" y="1078778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3" name="Group 23"/>
              <p:cNvGrpSpPr/>
              <p:nvPr/>
            </p:nvGrpSpPr>
            <p:grpSpPr>
              <a:xfrm>
                <a:off x="1402080" y="1519952"/>
                <a:ext cx="8923042" cy="830740"/>
                <a:chOff x="-1569720" y="83034"/>
                <a:chExt cx="8923042" cy="830740"/>
              </a:xfrm>
            </p:grpSpPr>
            <p:sp>
              <p:nvSpPr>
                <p:cNvPr id="4" name="text 23"/>
                <p:cNvSpPr/>
                <p:nvPr/>
              </p:nvSpPr>
              <p:spPr>
                <a:xfrm>
                  <a:off x="16336" y="83034"/>
                  <a:ext cx="7336986" cy="83074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en-US" altLang="zh-CN" sz="4950" dirty="0"/>
                    <a:t>Go</a:t>
                  </a:r>
                  <a:r>
                    <a:rPr lang="zh-CN" altLang="en-US" sz="4950" dirty="0"/>
                    <a:t>语言特点</a:t>
                  </a:r>
                  <a:endParaRPr lang="zh-CN" sz="4950" spc="660" dirty="0"/>
                </a:p>
              </p:txBody>
            </p:sp>
            <p:sp>
              <p:nvSpPr>
                <p:cNvPr id="385" name="graph 385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376367" y="676366"/>
                      </a:moveTo>
                      <a:lnTo>
                        <a:pt x="376367" y="600181"/>
                      </a:lnTo>
                      <a:cubicBezTo>
                        <a:pt x="387278" y="563620"/>
                        <a:pt x="402701" y="527654"/>
                        <a:pt x="422727" y="492404"/>
                      </a:cubicBezTo>
                      <a:cubicBezTo>
                        <a:pt x="442752" y="457032"/>
                        <a:pt x="469498" y="419191"/>
                        <a:pt x="503041" y="378866"/>
                      </a:cubicBezTo>
                      <a:cubicBezTo>
                        <a:pt x="543290" y="330281"/>
                        <a:pt x="569899" y="292729"/>
                        <a:pt x="582792" y="266319"/>
                      </a:cubicBezTo>
                      <a:cubicBezTo>
                        <a:pt x="595762" y="239786"/>
                        <a:pt x="602269" y="214061"/>
                        <a:pt x="602269" y="189235"/>
                      </a:cubicBezTo>
                      <a:cubicBezTo>
                        <a:pt x="602269" y="157048"/>
                        <a:pt x="596021" y="132207"/>
                        <a:pt x="583615" y="114726"/>
                      </a:cubicBezTo>
                      <a:cubicBezTo>
                        <a:pt x="571210" y="97155"/>
                        <a:pt x="553714" y="88407"/>
                        <a:pt x="531083" y="88407"/>
                      </a:cubicBezTo>
                      <a:cubicBezTo>
                        <a:pt x="487542" y="88407"/>
                        <a:pt x="462777" y="122377"/>
                        <a:pt x="456681" y="190119"/>
                      </a:cubicBezTo>
                      <a:lnTo>
                        <a:pt x="380954" y="182575"/>
                      </a:lnTo>
                      <a:cubicBezTo>
                        <a:pt x="385556" y="125166"/>
                        <a:pt x="400720" y="80360"/>
                        <a:pt x="426491" y="48280"/>
                      </a:cubicBezTo>
                      <a:cubicBezTo>
                        <a:pt x="452292" y="16093"/>
                        <a:pt x="486582" y="0"/>
                        <a:pt x="529437" y="0"/>
                      </a:cubicBezTo>
                      <a:cubicBezTo>
                        <a:pt x="576483" y="0"/>
                        <a:pt x="613044" y="16184"/>
                        <a:pt x="639302" y="48478"/>
                      </a:cubicBezTo>
                      <a:cubicBezTo>
                        <a:pt x="665500" y="80863"/>
                        <a:pt x="678606" y="126446"/>
                        <a:pt x="678606" y="185455"/>
                      </a:cubicBezTo>
                      <a:cubicBezTo>
                        <a:pt x="678606" y="213177"/>
                        <a:pt x="674903" y="239100"/>
                        <a:pt x="667359" y="263240"/>
                      </a:cubicBezTo>
                      <a:cubicBezTo>
                        <a:pt x="659876" y="287365"/>
                        <a:pt x="649041" y="311109"/>
                        <a:pt x="634913" y="334655"/>
                      </a:cubicBezTo>
                      <a:cubicBezTo>
                        <a:pt x="620725" y="358094"/>
                        <a:pt x="597682" y="388498"/>
                        <a:pt x="565708" y="425637"/>
                      </a:cubicBezTo>
                      <a:cubicBezTo>
                        <a:pt x="509960" y="489722"/>
                        <a:pt x="475259" y="542864"/>
                        <a:pt x="461543" y="585078"/>
                      </a:cubicBezTo>
                      <a:lnTo>
                        <a:pt x="685800" y="585078"/>
                      </a:lnTo>
                      <a:lnTo>
                        <a:pt x="685800" y="676366"/>
                      </a:lnTo>
                      <a:cubicBezTo>
                        <a:pt x="685800" y="676366"/>
                        <a:pt x="376367" y="676366"/>
                        <a:pt x="376367" y="676366"/>
                      </a:cubicBezTo>
                      <a:close/>
                      <a:moveTo>
                        <a:pt x="240243" y="342900"/>
                      </a:moveTo>
                      <a:cubicBezTo>
                        <a:pt x="240243" y="280812"/>
                        <a:pt x="237500" y="231145"/>
                        <a:pt x="232074" y="193898"/>
                      </a:cubicBezTo>
                      <a:cubicBezTo>
                        <a:pt x="226588" y="156743"/>
                        <a:pt x="218084" y="129433"/>
                        <a:pt x="206425" y="112044"/>
                      </a:cubicBezTo>
                      <a:cubicBezTo>
                        <a:pt x="194767" y="94762"/>
                        <a:pt x="178993" y="86121"/>
                        <a:pt x="158968" y="86121"/>
                      </a:cubicBezTo>
                      <a:cubicBezTo>
                        <a:pt x="128442" y="86121"/>
                        <a:pt x="106923" y="105689"/>
                        <a:pt x="94305" y="144932"/>
                      </a:cubicBezTo>
                      <a:cubicBezTo>
                        <a:pt x="81686" y="184266"/>
                        <a:pt x="75377" y="250225"/>
                        <a:pt x="75377" y="342900"/>
                      </a:cubicBezTo>
                      <a:cubicBezTo>
                        <a:pt x="75377" y="432495"/>
                        <a:pt x="81823" y="497555"/>
                        <a:pt x="94640" y="538292"/>
                      </a:cubicBezTo>
                      <a:cubicBezTo>
                        <a:pt x="107457" y="578921"/>
                        <a:pt x="128442" y="599282"/>
                        <a:pt x="157657" y="599282"/>
                      </a:cubicBezTo>
                      <a:cubicBezTo>
                        <a:pt x="186339" y="599282"/>
                        <a:pt x="207324" y="578617"/>
                        <a:pt x="220477" y="537301"/>
                      </a:cubicBezTo>
                      <a:cubicBezTo>
                        <a:pt x="233659" y="495970"/>
                        <a:pt x="240243" y="431200"/>
                        <a:pt x="240243" y="342900"/>
                      </a:cubicBezTo>
                      <a:close/>
                      <a:moveTo>
                        <a:pt x="315955" y="342900"/>
                      </a:moveTo>
                      <a:cubicBezTo>
                        <a:pt x="315955" y="454853"/>
                        <a:pt x="302651" y="539983"/>
                        <a:pt x="275965" y="598291"/>
                      </a:cubicBezTo>
                      <a:cubicBezTo>
                        <a:pt x="249295" y="656691"/>
                        <a:pt x="209656" y="685800"/>
                        <a:pt x="156987" y="685800"/>
                      </a:cubicBezTo>
                      <a:cubicBezTo>
                        <a:pt x="52318" y="685800"/>
                        <a:pt x="0" y="571561"/>
                        <a:pt x="0" y="342900"/>
                      </a:cubicBezTo>
                      <a:cubicBezTo>
                        <a:pt x="0" y="263728"/>
                        <a:pt x="5836" y="198958"/>
                        <a:pt x="17480" y="148498"/>
                      </a:cubicBezTo>
                      <a:cubicBezTo>
                        <a:pt x="29077" y="98038"/>
                        <a:pt x="46222" y="60685"/>
                        <a:pt x="68854" y="36454"/>
                      </a:cubicBezTo>
                      <a:cubicBezTo>
                        <a:pt x="91485" y="12115"/>
                        <a:pt x="121523" y="0"/>
                        <a:pt x="158968" y="0"/>
                      </a:cubicBezTo>
                      <a:cubicBezTo>
                        <a:pt x="212262" y="0"/>
                        <a:pt x="251764" y="28117"/>
                        <a:pt x="277413" y="84231"/>
                      </a:cubicBezTo>
                      <a:cubicBezTo>
                        <a:pt x="303123" y="140360"/>
                        <a:pt x="315955" y="226573"/>
                        <a:pt x="315955" y="342900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4" name="Group 24"/>
            <p:cNvGrpSpPr/>
            <p:nvPr/>
          </p:nvGrpSpPr>
          <p:grpSpPr>
            <a:xfrm>
              <a:off x="863239" y="3969181"/>
              <a:ext cx="8511540" cy="1828800"/>
              <a:chOff x="863239" y="523600"/>
              <a:chExt cx="8511540" cy="1828800"/>
            </a:xfrm>
          </p:grpSpPr>
          <p:sp>
            <p:nvSpPr>
              <p:cNvPr id="390" name="graph 390"/>
              <p:cNvSpPr/>
              <p:nvPr/>
            </p:nvSpPr>
            <p:spPr>
              <a:xfrm>
                <a:off x="863239" y="523600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1434739" y="989544"/>
                <a:ext cx="7940040" cy="896912"/>
                <a:chOff x="-1569720" y="107804"/>
                <a:chExt cx="7940040" cy="896912"/>
              </a:xfrm>
            </p:grpSpPr>
            <p:sp>
              <p:nvSpPr>
                <p:cNvPr id="5" name="text 25"/>
                <p:cNvSpPr/>
                <p:nvPr/>
              </p:nvSpPr>
              <p:spPr>
                <a:xfrm>
                  <a:off x="0" y="107804"/>
                  <a:ext cx="6370320" cy="896912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en-US" altLang="zh-CN" sz="5400" dirty="0"/>
                    <a:t>GO</a:t>
                  </a:r>
                  <a:r>
                    <a:rPr lang="zh-CN" altLang="en-US" sz="5400" dirty="0"/>
                    <a:t>中的包概念</a:t>
                  </a:r>
                  <a:endParaRPr lang="zh-CN" altLang="zh-CN" sz="5400" spc="660" dirty="0"/>
                </a:p>
              </p:txBody>
            </p:sp>
            <p:sp>
              <p:nvSpPr>
                <p:cNvPr id="386" name="graph 386"/>
                <p:cNvSpPr/>
                <p:nvPr/>
              </p:nvSpPr>
              <p:spPr>
                <a:xfrm>
                  <a:off x="-1569720" y="213360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685800" y="491566"/>
                      </a:moveTo>
                      <a:cubicBezTo>
                        <a:pt x="685800" y="554522"/>
                        <a:pt x="672297" y="602681"/>
                        <a:pt x="645200" y="635949"/>
                      </a:cubicBezTo>
                      <a:cubicBezTo>
                        <a:pt x="618119" y="669112"/>
                        <a:pt x="579226" y="685800"/>
                        <a:pt x="528538" y="685800"/>
                      </a:cubicBezTo>
                      <a:cubicBezTo>
                        <a:pt x="481355" y="685800"/>
                        <a:pt x="444185" y="670209"/>
                        <a:pt x="416966" y="639226"/>
                      </a:cubicBezTo>
                      <a:cubicBezTo>
                        <a:pt x="389808" y="608136"/>
                        <a:pt x="373623" y="561761"/>
                        <a:pt x="368335" y="499993"/>
                      </a:cubicBezTo>
                      <a:lnTo>
                        <a:pt x="444398" y="490072"/>
                      </a:lnTo>
                      <a:cubicBezTo>
                        <a:pt x="447903" y="526618"/>
                        <a:pt x="456529" y="553623"/>
                        <a:pt x="470458" y="571195"/>
                      </a:cubicBezTo>
                      <a:cubicBezTo>
                        <a:pt x="484388" y="588675"/>
                        <a:pt x="503788" y="597423"/>
                        <a:pt x="528538" y="597423"/>
                      </a:cubicBezTo>
                      <a:cubicBezTo>
                        <a:pt x="554476" y="597423"/>
                        <a:pt x="574212" y="587791"/>
                        <a:pt x="587943" y="568619"/>
                      </a:cubicBezTo>
                      <a:cubicBezTo>
                        <a:pt x="601659" y="549356"/>
                        <a:pt x="608502" y="521939"/>
                        <a:pt x="608502" y="486293"/>
                      </a:cubicBezTo>
                      <a:cubicBezTo>
                        <a:pt x="608502" y="453527"/>
                        <a:pt x="599998" y="428106"/>
                        <a:pt x="583067" y="410032"/>
                      </a:cubicBezTo>
                      <a:cubicBezTo>
                        <a:pt x="566059" y="391850"/>
                        <a:pt x="541172" y="382813"/>
                        <a:pt x="508314" y="382813"/>
                      </a:cubicBezTo>
                      <a:lnTo>
                        <a:pt x="474710" y="382813"/>
                      </a:lnTo>
                      <a:lnTo>
                        <a:pt x="474710" y="292547"/>
                      </a:lnTo>
                      <a:lnTo>
                        <a:pt x="506669" y="292547"/>
                      </a:lnTo>
                      <a:cubicBezTo>
                        <a:pt x="536097" y="292547"/>
                        <a:pt x="558591" y="283616"/>
                        <a:pt x="574212" y="265846"/>
                      </a:cubicBezTo>
                      <a:cubicBezTo>
                        <a:pt x="589864" y="248061"/>
                        <a:pt x="597743" y="222641"/>
                        <a:pt x="597743" y="189478"/>
                      </a:cubicBezTo>
                      <a:cubicBezTo>
                        <a:pt x="597743" y="155508"/>
                        <a:pt x="591708" y="130088"/>
                        <a:pt x="579638" y="113202"/>
                      </a:cubicBezTo>
                      <a:cubicBezTo>
                        <a:pt x="567568" y="96332"/>
                        <a:pt x="550224" y="87889"/>
                        <a:pt x="527593" y="87889"/>
                      </a:cubicBezTo>
                      <a:cubicBezTo>
                        <a:pt x="482803" y="87889"/>
                        <a:pt x="457779" y="120853"/>
                        <a:pt x="452551" y="186690"/>
                      </a:cubicBezTo>
                      <a:lnTo>
                        <a:pt x="378150" y="178643"/>
                      </a:lnTo>
                      <a:cubicBezTo>
                        <a:pt x="382752" y="121950"/>
                        <a:pt x="398236" y="77952"/>
                        <a:pt x="424784" y="46771"/>
                      </a:cubicBezTo>
                      <a:cubicBezTo>
                        <a:pt x="451332" y="15590"/>
                        <a:pt x="485957" y="0"/>
                        <a:pt x="528538" y="0"/>
                      </a:cubicBezTo>
                      <a:cubicBezTo>
                        <a:pt x="575111" y="0"/>
                        <a:pt x="610834" y="15392"/>
                        <a:pt x="635873" y="46070"/>
                      </a:cubicBezTo>
                      <a:cubicBezTo>
                        <a:pt x="660913" y="76763"/>
                        <a:pt x="673379" y="120350"/>
                        <a:pt x="673379" y="176768"/>
                      </a:cubicBezTo>
                      <a:cubicBezTo>
                        <a:pt x="673379" y="216789"/>
                        <a:pt x="665637" y="250545"/>
                        <a:pt x="650077" y="278160"/>
                      </a:cubicBezTo>
                      <a:cubicBezTo>
                        <a:pt x="634502" y="305760"/>
                        <a:pt x="610636" y="324322"/>
                        <a:pt x="578464" y="334167"/>
                      </a:cubicBezTo>
                      <a:lnTo>
                        <a:pt x="578464" y="336042"/>
                      </a:lnTo>
                      <a:cubicBezTo>
                        <a:pt x="611946" y="341406"/>
                        <a:pt x="638205" y="357896"/>
                        <a:pt x="657270" y="385693"/>
                      </a:cubicBezTo>
                      <a:cubicBezTo>
                        <a:pt x="676259" y="413400"/>
                        <a:pt x="685800" y="448665"/>
                        <a:pt x="685800" y="491566"/>
                      </a:cubicBezTo>
                      <a:close/>
                      <a:moveTo>
                        <a:pt x="240106" y="342595"/>
                      </a:moveTo>
                      <a:cubicBezTo>
                        <a:pt x="240106" y="280537"/>
                        <a:pt x="237363" y="230977"/>
                        <a:pt x="231937" y="193746"/>
                      </a:cubicBezTo>
                      <a:cubicBezTo>
                        <a:pt x="226527" y="156606"/>
                        <a:pt x="217947" y="129387"/>
                        <a:pt x="206349" y="112014"/>
                      </a:cubicBezTo>
                      <a:cubicBezTo>
                        <a:pt x="194706" y="94640"/>
                        <a:pt x="178856" y="85999"/>
                        <a:pt x="158907" y="85999"/>
                      </a:cubicBezTo>
                      <a:cubicBezTo>
                        <a:pt x="128442" y="85999"/>
                        <a:pt x="106923" y="105658"/>
                        <a:pt x="94305" y="144886"/>
                      </a:cubicBezTo>
                      <a:cubicBezTo>
                        <a:pt x="81686" y="184114"/>
                        <a:pt x="75377" y="250042"/>
                        <a:pt x="75377" y="342595"/>
                      </a:cubicBezTo>
                      <a:cubicBezTo>
                        <a:pt x="75377" y="432175"/>
                        <a:pt x="81747" y="497220"/>
                        <a:pt x="94564" y="537834"/>
                      </a:cubicBezTo>
                      <a:cubicBezTo>
                        <a:pt x="107457" y="578449"/>
                        <a:pt x="128442" y="598810"/>
                        <a:pt x="157596" y="598810"/>
                      </a:cubicBezTo>
                      <a:cubicBezTo>
                        <a:pt x="186263" y="598810"/>
                        <a:pt x="207187" y="578159"/>
                        <a:pt x="220355" y="536935"/>
                      </a:cubicBezTo>
                      <a:cubicBezTo>
                        <a:pt x="233507" y="495635"/>
                        <a:pt x="240106" y="430880"/>
                        <a:pt x="240106" y="342595"/>
                      </a:cubicBezTo>
                      <a:close/>
                      <a:moveTo>
                        <a:pt x="315818" y="342595"/>
                      </a:moveTo>
                      <a:cubicBezTo>
                        <a:pt x="315818" y="454517"/>
                        <a:pt x="302437" y="539526"/>
                        <a:pt x="275828" y="597819"/>
                      </a:cubicBezTo>
                      <a:cubicBezTo>
                        <a:pt x="249158" y="656203"/>
                        <a:pt x="209519" y="685297"/>
                        <a:pt x="156911" y="685297"/>
                      </a:cubicBezTo>
                      <a:cubicBezTo>
                        <a:pt x="52318" y="685297"/>
                        <a:pt x="0" y="571103"/>
                        <a:pt x="0" y="342595"/>
                      </a:cubicBezTo>
                      <a:cubicBezTo>
                        <a:pt x="0" y="263560"/>
                        <a:pt x="5836" y="198805"/>
                        <a:pt x="17419" y="148361"/>
                      </a:cubicBezTo>
                      <a:cubicBezTo>
                        <a:pt x="29077" y="98008"/>
                        <a:pt x="46222" y="60670"/>
                        <a:pt x="68854" y="36347"/>
                      </a:cubicBezTo>
                      <a:cubicBezTo>
                        <a:pt x="91409" y="12115"/>
                        <a:pt x="121462" y="0"/>
                        <a:pt x="158907" y="0"/>
                      </a:cubicBezTo>
                      <a:cubicBezTo>
                        <a:pt x="212186" y="0"/>
                        <a:pt x="251627" y="28011"/>
                        <a:pt x="277276" y="84109"/>
                      </a:cubicBezTo>
                      <a:cubicBezTo>
                        <a:pt x="302986" y="140223"/>
                        <a:pt x="315818" y="226420"/>
                        <a:pt x="315818" y="342595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26" name="Group 26"/>
            <p:cNvGrpSpPr/>
            <p:nvPr/>
          </p:nvGrpSpPr>
          <p:grpSpPr>
            <a:xfrm>
              <a:off x="11100968" y="3952844"/>
              <a:ext cx="9605884" cy="1828800"/>
              <a:chOff x="846917" y="507263"/>
              <a:chExt cx="9605884" cy="1828800"/>
            </a:xfrm>
          </p:grpSpPr>
          <p:sp>
            <p:nvSpPr>
              <p:cNvPr id="391" name="graph 391"/>
              <p:cNvSpPr/>
              <p:nvPr/>
            </p:nvSpPr>
            <p:spPr>
              <a:xfrm>
                <a:off x="846917" y="507263"/>
                <a:ext cx="1828800" cy="182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8800" h="1828800" extrusionOk="0">
                    <a:moveTo>
                      <a:pt x="0" y="914400"/>
                    </a:moveTo>
                    <a:cubicBezTo>
                      <a:pt x="0" y="409468"/>
                      <a:pt x="409483" y="0"/>
                      <a:pt x="914491" y="0"/>
                    </a:cubicBezTo>
                    <a:cubicBezTo>
                      <a:pt x="1419499" y="0"/>
                      <a:pt x="1828800" y="409468"/>
                      <a:pt x="1828800" y="914400"/>
                    </a:cubicBezTo>
                    <a:cubicBezTo>
                      <a:pt x="1828800" y="1419331"/>
                      <a:pt x="1419499" y="1828800"/>
                      <a:pt x="914491" y="1828800"/>
                    </a:cubicBezTo>
                    <a:cubicBezTo>
                      <a:pt x="409483" y="1828800"/>
                      <a:pt x="0" y="1419331"/>
                      <a:pt x="0" y="9144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grpSp>
            <p:nvGrpSpPr>
              <p:cNvPr id="27" name="Group 27"/>
              <p:cNvGrpSpPr/>
              <p:nvPr/>
            </p:nvGrpSpPr>
            <p:grpSpPr>
              <a:xfrm>
                <a:off x="1402080" y="917074"/>
                <a:ext cx="9050721" cy="896912"/>
                <a:chOff x="-1586057" y="51671"/>
                <a:chExt cx="9050721" cy="896912"/>
              </a:xfrm>
            </p:grpSpPr>
            <p:sp>
              <p:nvSpPr>
                <p:cNvPr id="6" name="text 27"/>
                <p:cNvSpPr/>
                <p:nvPr/>
              </p:nvSpPr>
              <p:spPr>
                <a:xfrm>
                  <a:off x="-1" y="51671"/>
                  <a:ext cx="7464665" cy="896912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algn="l">
                    <a:lnSpc>
                      <a:spcPct val="101000"/>
                    </a:lnSpc>
                    <a:defRPr spc="660">
                      <a:solidFill>
                        <a:srgbClr val="FFFFFF">
                          <a:alpha val="100000"/>
                        </a:srgbClr>
                      </a:solidFill>
                      <a:latin typeface="文泉驿微米黑" panose="020B0606030804020204" charset="-122"/>
                      <a:ea typeface="文泉驿微米黑" panose="020B0606030804020204" charset="-122"/>
                      <a:cs typeface="文泉驿微米黑" panose="020B0606030804020204" charset="-122"/>
                      <a:sym typeface="文泉驿微米黑" panose="020B0606030804020204" charset="-122"/>
                    </a:defRPr>
                  </a:lvl1pPr>
                </a:lstStyle>
                <a:p>
                  <a:pPr lvl="0">
                    <a:defRPr sz="2400" spc="0"/>
                  </a:pPr>
                  <a:r>
                    <a:rPr lang="zh-CN" altLang="en-US" sz="5400" dirty="0"/>
                    <a:t>变量常量与</a:t>
                  </a:r>
                  <a:r>
                    <a:rPr lang="zh-CN" altLang="en-US" sz="5400" spc="660" dirty="0"/>
                    <a:t>数据类型</a:t>
                  </a:r>
                  <a:endParaRPr lang="zh-CN" altLang="zh-CN" sz="5400" spc="660" dirty="0"/>
                </a:p>
              </p:txBody>
            </p:sp>
            <p:sp>
              <p:nvSpPr>
                <p:cNvPr id="387" name="graph 387"/>
                <p:cNvSpPr/>
                <p:nvPr/>
              </p:nvSpPr>
              <p:spPr>
                <a:xfrm>
                  <a:off x="-1586057" y="229697"/>
                  <a:ext cx="685800" cy="6858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685800" h="685800" extrusionOk="0">
                      <a:moveTo>
                        <a:pt x="549737" y="123398"/>
                      </a:moveTo>
                      <a:lnTo>
                        <a:pt x="414284" y="448863"/>
                      </a:lnTo>
                      <a:lnTo>
                        <a:pt x="549737" y="448863"/>
                      </a:lnTo>
                      <a:cubicBezTo>
                        <a:pt x="549737" y="448863"/>
                        <a:pt x="549737" y="123398"/>
                        <a:pt x="549737" y="123398"/>
                      </a:cubicBezTo>
                      <a:close/>
                      <a:moveTo>
                        <a:pt x="620176" y="536752"/>
                      </a:moveTo>
                      <a:lnTo>
                        <a:pt x="620176" y="676336"/>
                      </a:lnTo>
                      <a:lnTo>
                        <a:pt x="549737" y="676336"/>
                      </a:lnTo>
                      <a:lnTo>
                        <a:pt x="549737" y="536752"/>
                      </a:lnTo>
                      <a:lnTo>
                        <a:pt x="350245" y="536752"/>
                      </a:lnTo>
                      <a:lnTo>
                        <a:pt x="350245" y="447431"/>
                      </a:lnTo>
                      <a:lnTo>
                        <a:pt x="535396" y="9966"/>
                      </a:lnTo>
                      <a:lnTo>
                        <a:pt x="620176" y="9966"/>
                      </a:lnTo>
                      <a:lnTo>
                        <a:pt x="620176" y="448863"/>
                      </a:lnTo>
                      <a:lnTo>
                        <a:pt x="685800" y="448863"/>
                      </a:lnTo>
                      <a:lnTo>
                        <a:pt x="685800" y="536752"/>
                      </a:lnTo>
                      <a:cubicBezTo>
                        <a:pt x="685800" y="536752"/>
                        <a:pt x="620176" y="536752"/>
                        <a:pt x="620176" y="536752"/>
                      </a:cubicBezTo>
                      <a:close/>
                      <a:moveTo>
                        <a:pt x="234543" y="342854"/>
                      </a:moveTo>
                      <a:cubicBezTo>
                        <a:pt x="234543" y="280797"/>
                        <a:pt x="231876" y="231145"/>
                        <a:pt x="226588" y="193913"/>
                      </a:cubicBezTo>
                      <a:cubicBezTo>
                        <a:pt x="221239" y="156667"/>
                        <a:pt x="212872" y="129402"/>
                        <a:pt x="201564" y="112105"/>
                      </a:cubicBezTo>
                      <a:cubicBezTo>
                        <a:pt x="190179" y="94716"/>
                        <a:pt x="174741" y="86075"/>
                        <a:pt x="155204" y="86075"/>
                      </a:cubicBezTo>
                      <a:cubicBezTo>
                        <a:pt x="125425" y="86075"/>
                        <a:pt x="104378" y="105704"/>
                        <a:pt x="92095" y="144978"/>
                      </a:cubicBezTo>
                      <a:cubicBezTo>
                        <a:pt x="79766" y="184236"/>
                        <a:pt x="73593" y="250164"/>
                        <a:pt x="73593" y="342854"/>
                      </a:cubicBezTo>
                      <a:cubicBezTo>
                        <a:pt x="73593" y="432480"/>
                        <a:pt x="79903" y="497494"/>
                        <a:pt x="92384" y="538185"/>
                      </a:cubicBezTo>
                      <a:cubicBezTo>
                        <a:pt x="104927" y="578876"/>
                        <a:pt x="125425" y="599221"/>
                        <a:pt x="153893" y="599221"/>
                      </a:cubicBezTo>
                      <a:cubicBezTo>
                        <a:pt x="181950" y="599221"/>
                        <a:pt x="202387" y="578571"/>
                        <a:pt x="215280" y="537271"/>
                      </a:cubicBezTo>
                      <a:cubicBezTo>
                        <a:pt x="228097" y="495955"/>
                        <a:pt x="234543" y="431154"/>
                        <a:pt x="234543" y="342854"/>
                      </a:cubicBezTo>
                      <a:close/>
                      <a:moveTo>
                        <a:pt x="308472" y="342854"/>
                      </a:moveTo>
                      <a:cubicBezTo>
                        <a:pt x="308472" y="454853"/>
                        <a:pt x="295442" y="539907"/>
                        <a:pt x="269443" y="598307"/>
                      </a:cubicBezTo>
                      <a:cubicBezTo>
                        <a:pt x="243398" y="656600"/>
                        <a:pt x="204642" y="685800"/>
                        <a:pt x="153283" y="685800"/>
                      </a:cubicBezTo>
                      <a:cubicBezTo>
                        <a:pt x="51099" y="685800"/>
                        <a:pt x="0" y="571454"/>
                        <a:pt x="0" y="342854"/>
                      </a:cubicBezTo>
                      <a:cubicBezTo>
                        <a:pt x="0" y="263804"/>
                        <a:pt x="5684" y="198988"/>
                        <a:pt x="17084" y="148529"/>
                      </a:cubicBezTo>
                      <a:cubicBezTo>
                        <a:pt x="28392" y="98069"/>
                        <a:pt x="45125" y="60731"/>
                        <a:pt x="67208" y="36423"/>
                      </a:cubicBezTo>
                      <a:cubicBezTo>
                        <a:pt x="89367" y="12100"/>
                        <a:pt x="118643" y="0"/>
                        <a:pt x="155204" y="0"/>
                      </a:cubicBezTo>
                      <a:cubicBezTo>
                        <a:pt x="207248" y="0"/>
                        <a:pt x="245790" y="28072"/>
                        <a:pt x="270830" y="84140"/>
                      </a:cubicBezTo>
                      <a:cubicBezTo>
                        <a:pt x="295930" y="140299"/>
                        <a:pt x="308472" y="226557"/>
                        <a:pt x="308472" y="342854"/>
                      </a:cubicBezTo>
                      <a:close/>
                    </a:path>
                  </a:pathLst>
                </a:custGeom>
                <a:solidFill>
                  <a:srgbClr val="FFFFFF">
                    <a:alpha val="100000"/>
                  </a:srgbClr>
                </a:solid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  <a:endParaRPr dirty="0"/>
                </a:p>
              </p:txBody>
            </p:sp>
          </p:grp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40" name="Group 40"/>
          <p:cNvGrpSpPr/>
          <p:nvPr/>
        </p:nvGrpSpPr>
        <p:grpSpPr>
          <a:xfrm>
            <a:off x="9527704" y="6183777"/>
            <a:ext cx="13068300" cy="1348446"/>
            <a:chOff x="33657" y="888563"/>
            <a:chExt cx="13068300" cy="1348446"/>
          </a:xfrm>
        </p:grpSpPr>
        <p:sp>
          <p:nvSpPr>
            <p:cNvPr id="2" name="text 40"/>
            <p:cNvSpPr/>
            <p:nvPr/>
          </p:nvSpPr>
          <p:spPr>
            <a:xfrm>
              <a:off x="33657" y="888563"/>
              <a:ext cx="13068300" cy="134844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dirty="0"/>
                <a:t>项目目录</a:t>
              </a:r>
              <a:endParaRPr lang="zh-CN" altLang="zh-CN" sz="8800" spc="660" dirty="0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43401" y="6019876"/>
            <a:ext cx="1676400" cy="1676400"/>
            <a:chOff x="-2868991" y="-978621"/>
            <a:chExt cx="1676400" cy="1676400"/>
          </a:xfrm>
        </p:grpSpPr>
        <p:grpSp>
          <p:nvGrpSpPr>
            <p:cNvPr id="43" name="Group 43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397" name="graph 397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 dirty="0"/>
              </a:p>
            </p:txBody>
          </p:sp>
          <p:sp>
            <p:nvSpPr>
              <p:cNvPr id="394" name="graph 394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65541" y="719739"/>
                    </a:moveTo>
                    <a:lnTo>
                      <a:pt x="737006" y="719739"/>
                    </a:lnTo>
                    <a:lnTo>
                      <a:pt x="737006" y="133563"/>
                    </a:lnTo>
                    <a:lnTo>
                      <a:pt x="581985" y="255559"/>
                    </a:lnTo>
                    <a:lnTo>
                      <a:pt x="581985" y="145145"/>
                    </a:lnTo>
                    <a:lnTo>
                      <a:pt x="743544" y="12192"/>
                    </a:lnTo>
                    <a:lnTo>
                      <a:pt x="844494" y="12192"/>
                    </a:lnTo>
                    <a:lnTo>
                      <a:pt x="844494" y="719739"/>
                    </a:lnTo>
                    <a:lnTo>
                      <a:pt x="990600" y="719739"/>
                    </a:lnTo>
                    <a:lnTo>
                      <a:pt x="990600" y="826617"/>
                    </a:lnTo>
                    <a:lnTo>
                      <a:pt x="565541" y="826617"/>
                    </a:lnTo>
                    <a:cubicBezTo>
                      <a:pt x="565541" y="826617"/>
                      <a:pt x="565541" y="719739"/>
                      <a:pt x="565541" y="719739"/>
                    </a:cubicBezTo>
                    <a:close/>
                    <a:moveTo>
                      <a:pt x="345627" y="419100"/>
                    </a:moveTo>
                    <a:cubicBezTo>
                      <a:pt x="345627" y="343174"/>
                      <a:pt x="341757" y="282488"/>
                      <a:pt x="333938" y="237027"/>
                    </a:cubicBezTo>
                    <a:cubicBezTo>
                      <a:pt x="326105" y="191582"/>
                      <a:pt x="313822" y="158175"/>
                      <a:pt x="297088" y="136977"/>
                    </a:cubicBezTo>
                    <a:cubicBezTo>
                      <a:pt x="280339" y="115778"/>
                      <a:pt x="257556" y="105171"/>
                      <a:pt x="228737" y="105171"/>
                    </a:cubicBezTo>
                    <a:cubicBezTo>
                      <a:pt x="184845" y="105171"/>
                      <a:pt x="153847" y="129174"/>
                      <a:pt x="135712" y="177195"/>
                    </a:cubicBezTo>
                    <a:cubicBezTo>
                      <a:pt x="117591" y="225216"/>
                      <a:pt x="108478" y="305760"/>
                      <a:pt x="108478" y="419100"/>
                    </a:cubicBezTo>
                    <a:cubicBezTo>
                      <a:pt x="108478" y="528538"/>
                      <a:pt x="117683" y="608121"/>
                      <a:pt x="136215" y="657834"/>
                    </a:cubicBezTo>
                    <a:cubicBezTo>
                      <a:pt x="154625" y="707562"/>
                      <a:pt x="184845" y="732419"/>
                      <a:pt x="226847" y="732419"/>
                    </a:cubicBezTo>
                    <a:cubicBezTo>
                      <a:pt x="268163" y="732419"/>
                      <a:pt x="298277" y="707196"/>
                      <a:pt x="317296" y="656737"/>
                    </a:cubicBezTo>
                    <a:cubicBezTo>
                      <a:pt x="336209" y="606171"/>
                      <a:pt x="345627" y="527075"/>
                      <a:pt x="345627" y="419100"/>
                    </a:cubicBezTo>
                    <a:close/>
                    <a:moveTo>
                      <a:pt x="454593" y="419100"/>
                    </a:moveTo>
                    <a:cubicBezTo>
                      <a:pt x="454593" y="555955"/>
                      <a:pt x="435467" y="659907"/>
                      <a:pt x="397139" y="731199"/>
                    </a:cubicBezTo>
                    <a:cubicBezTo>
                      <a:pt x="358703" y="802614"/>
                      <a:pt x="301645" y="838200"/>
                      <a:pt x="225856" y="838200"/>
                    </a:cubicBezTo>
                    <a:cubicBezTo>
                      <a:pt x="75285" y="838200"/>
                      <a:pt x="0" y="698540"/>
                      <a:pt x="0" y="419100"/>
                    </a:cubicBezTo>
                    <a:cubicBezTo>
                      <a:pt x="0" y="322341"/>
                      <a:pt x="8321" y="243123"/>
                      <a:pt x="25161" y="181462"/>
                    </a:cubicBezTo>
                    <a:cubicBezTo>
                      <a:pt x="41910" y="119923"/>
                      <a:pt x="66568" y="74218"/>
                      <a:pt x="99060" y="44485"/>
                    </a:cubicBezTo>
                    <a:cubicBezTo>
                      <a:pt x="131658" y="14874"/>
                      <a:pt x="174848" y="0"/>
                      <a:pt x="228737" y="0"/>
                    </a:cubicBezTo>
                    <a:cubicBezTo>
                      <a:pt x="305409" y="0"/>
                      <a:pt x="362270" y="34244"/>
                      <a:pt x="399211" y="102854"/>
                    </a:cubicBezTo>
                    <a:cubicBezTo>
                      <a:pt x="436168" y="171465"/>
                      <a:pt x="454593" y="276880"/>
                      <a:pt x="454593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6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理解</a:t>
              </a:r>
              <a:r>
                <a:rPr lang="en-US" altLang="zh-CN" sz="6600" spc="660" dirty="0" err="1"/>
                <a:t>gopath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957E22-1D9C-4542-82E3-178D1A78BCCD}"/>
              </a:ext>
            </a:extLst>
          </p:cNvPr>
          <p:cNvSpPr txBox="1"/>
          <p:nvPr/>
        </p:nvSpPr>
        <p:spPr>
          <a:xfrm>
            <a:off x="2974976" y="3072348"/>
            <a:ext cx="17785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在进行</a:t>
            </a:r>
            <a:r>
              <a:rPr lang="en-US" altLang="zh-CN" sz="4800" dirty="0"/>
              <a:t>Go</a:t>
            </a:r>
            <a:r>
              <a:rPr lang="zh-CN" altLang="en-US" sz="4800" dirty="0"/>
              <a:t>语言开发的时候，我们的代码总是会保存在</a:t>
            </a:r>
            <a:r>
              <a:rPr lang="en-US" altLang="zh-CN" sz="4800" dirty="0"/>
              <a:t>$GOPATH/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目录下。在工程经过</a:t>
            </a:r>
            <a:r>
              <a:rPr lang="en-US" altLang="zh-CN" sz="4800" dirty="0"/>
              <a:t>go build</a:t>
            </a:r>
            <a:r>
              <a:rPr lang="zh-CN" altLang="en-US" sz="4800" dirty="0"/>
              <a:t>、</a:t>
            </a:r>
            <a:r>
              <a:rPr lang="en-US" altLang="zh-CN" sz="4800" dirty="0"/>
              <a:t>go install</a:t>
            </a:r>
            <a:r>
              <a:rPr lang="zh-CN" altLang="en-US" sz="4800" dirty="0"/>
              <a:t>或</a:t>
            </a:r>
            <a:r>
              <a:rPr lang="en-US" altLang="zh-CN" sz="4800" dirty="0"/>
              <a:t>go get</a:t>
            </a:r>
            <a:r>
              <a:rPr lang="zh-CN" altLang="en-US" sz="4800" dirty="0"/>
              <a:t>等指令后，会将下载的第三方包源代码文件放在</a:t>
            </a:r>
            <a:r>
              <a:rPr lang="en-US" altLang="zh-CN" sz="4800" dirty="0"/>
              <a:t>$GOPATH/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目录下， 产生的二进制可执行文件放在 </a:t>
            </a:r>
            <a:r>
              <a:rPr lang="en-US" altLang="zh-CN" sz="4800" dirty="0"/>
              <a:t>$GOPATH/bin</a:t>
            </a:r>
            <a:r>
              <a:rPr lang="zh-CN" altLang="en-US" sz="4800" dirty="0"/>
              <a:t>目录下，生成的中间缓存文件会被保存在 </a:t>
            </a:r>
            <a:r>
              <a:rPr lang="en-US" altLang="zh-CN" sz="4800" dirty="0"/>
              <a:t>$GOPATH/pkg </a:t>
            </a:r>
            <a:r>
              <a:rPr lang="zh-CN" altLang="en-US" sz="4800" dirty="0"/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243038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理解</a:t>
              </a:r>
              <a:r>
                <a:rPr lang="en-US" altLang="zh-CN" sz="6600" spc="660" dirty="0" err="1"/>
                <a:t>gopath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957E22-1D9C-4542-82E3-178D1A78BCCD}"/>
              </a:ext>
            </a:extLst>
          </p:cNvPr>
          <p:cNvSpPr txBox="1"/>
          <p:nvPr/>
        </p:nvSpPr>
        <p:spPr>
          <a:xfrm>
            <a:off x="2974976" y="3072348"/>
            <a:ext cx="17785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在进行</a:t>
            </a:r>
            <a:r>
              <a:rPr lang="en-US" altLang="zh-CN" sz="4800" dirty="0"/>
              <a:t>Go</a:t>
            </a:r>
            <a:r>
              <a:rPr lang="zh-CN" altLang="en-US" sz="4800" dirty="0"/>
              <a:t>语言开发的时候，我们的代码总是会保存在</a:t>
            </a:r>
            <a:r>
              <a:rPr lang="en-US" altLang="zh-CN" sz="4800" dirty="0"/>
              <a:t>$GOPATH/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目录下。在工程经过</a:t>
            </a:r>
            <a:r>
              <a:rPr lang="en-US" altLang="zh-CN" sz="4800" dirty="0"/>
              <a:t>go build</a:t>
            </a:r>
            <a:r>
              <a:rPr lang="zh-CN" altLang="en-US" sz="4800" dirty="0"/>
              <a:t>、</a:t>
            </a:r>
            <a:r>
              <a:rPr lang="en-US" altLang="zh-CN" sz="4800" dirty="0"/>
              <a:t>go install</a:t>
            </a:r>
            <a:r>
              <a:rPr lang="zh-CN" altLang="en-US" sz="4800" dirty="0"/>
              <a:t>或</a:t>
            </a:r>
            <a:r>
              <a:rPr lang="en-US" altLang="zh-CN" sz="4800" dirty="0"/>
              <a:t>go get</a:t>
            </a:r>
            <a:r>
              <a:rPr lang="zh-CN" altLang="en-US" sz="4800" dirty="0"/>
              <a:t>等指令后，会将下载的第三方包源代码文件放在</a:t>
            </a:r>
            <a:r>
              <a:rPr lang="en-US" altLang="zh-CN" sz="4800" dirty="0"/>
              <a:t>$GOPATH/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目录下， 产生的二进制可执行文件放在 </a:t>
            </a:r>
            <a:r>
              <a:rPr lang="en-US" altLang="zh-CN" sz="4800" dirty="0"/>
              <a:t>$GOPATH/bin</a:t>
            </a:r>
            <a:r>
              <a:rPr lang="zh-CN" altLang="en-US" sz="4800" dirty="0"/>
              <a:t>目录下，生成的中间缓存文件会被保存在 </a:t>
            </a:r>
            <a:r>
              <a:rPr lang="en-US" altLang="zh-CN" sz="4800" dirty="0"/>
              <a:t>$GOPATH/pkg </a:t>
            </a:r>
            <a:r>
              <a:rPr lang="zh-CN" altLang="en-US" sz="4800" dirty="0"/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321065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个人开发目录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22B079-03AB-415B-93EF-14A2B7BFC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032" y="2609528"/>
            <a:ext cx="16993888" cy="96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2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团队开发目录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F2E0AA-0398-4035-A46B-7E87F907B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960" y="3401616"/>
            <a:ext cx="18506056" cy="75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3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57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74" name="Group 574"/>
          <p:cNvGrpSpPr/>
          <p:nvPr/>
        </p:nvGrpSpPr>
        <p:grpSpPr>
          <a:xfrm>
            <a:off x="9383688" y="6178137"/>
            <a:ext cx="13068300" cy="1348446"/>
            <a:chOff x="-110359" y="882923"/>
            <a:chExt cx="13068300" cy="1348446"/>
          </a:xfrm>
        </p:grpSpPr>
        <p:sp>
          <p:nvSpPr>
            <p:cNvPr id="2" name="text 574"/>
            <p:cNvSpPr/>
            <p:nvPr/>
          </p:nvSpPr>
          <p:spPr>
            <a:xfrm>
              <a:off x="-110359" y="882923"/>
              <a:ext cx="13068300" cy="134844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8800" dirty="0"/>
                <a:t>Go</a:t>
              </a:r>
              <a:r>
                <a:rPr lang="zh-CN" altLang="en-US" sz="8800" dirty="0"/>
                <a:t>语言特点</a:t>
              </a:r>
              <a:endParaRPr lang="zh-CN" altLang="zh-CN" sz="8800" spc="660" dirty="0"/>
            </a:p>
          </p:txBody>
        </p:sp>
      </p:grpSp>
      <p:grpSp>
        <p:nvGrpSpPr>
          <p:cNvPr id="575" name="Group 57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76" name="Group 57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0" name="graph 600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599" name="graph 599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543641" y="826663"/>
                    </a:moveTo>
                    <a:lnTo>
                      <a:pt x="543641" y="733546"/>
                    </a:lnTo>
                    <a:cubicBezTo>
                      <a:pt x="559399" y="688863"/>
                      <a:pt x="581680" y="644911"/>
                      <a:pt x="610605" y="601812"/>
                    </a:cubicBezTo>
                    <a:cubicBezTo>
                      <a:pt x="639531" y="558591"/>
                      <a:pt x="678164" y="512338"/>
                      <a:pt x="726612" y="463052"/>
                    </a:cubicBezTo>
                    <a:cubicBezTo>
                      <a:pt x="784753" y="403677"/>
                      <a:pt x="823188" y="357789"/>
                      <a:pt x="841811" y="325495"/>
                    </a:cubicBezTo>
                    <a:cubicBezTo>
                      <a:pt x="860541" y="293080"/>
                      <a:pt x="869944" y="261640"/>
                      <a:pt x="869944" y="231282"/>
                    </a:cubicBezTo>
                    <a:cubicBezTo>
                      <a:pt x="869944" y="191947"/>
                      <a:pt x="860938" y="161589"/>
                      <a:pt x="843000" y="140223"/>
                    </a:cubicBezTo>
                    <a:cubicBezTo>
                      <a:pt x="825078" y="118734"/>
                      <a:pt x="799810" y="108051"/>
                      <a:pt x="767120" y="108051"/>
                    </a:cubicBezTo>
                    <a:cubicBezTo>
                      <a:pt x="704225" y="108051"/>
                      <a:pt x="668456" y="149580"/>
                      <a:pt x="659648" y="232379"/>
                    </a:cubicBezTo>
                    <a:lnTo>
                      <a:pt x="550285" y="223144"/>
                    </a:lnTo>
                    <a:cubicBezTo>
                      <a:pt x="556915" y="152979"/>
                      <a:pt x="578815" y="98221"/>
                      <a:pt x="616061" y="59009"/>
                    </a:cubicBezTo>
                    <a:cubicBezTo>
                      <a:pt x="653308" y="19674"/>
                      <a:pt x="702838" y="0"/>
                      <a:pt x="764743" y="0"/>
                    </a:cubicBezTo>
                    <a:cubicBezTo>
                      <a:pt x="832698" y="0"/>
                      <a:pt x="885504" y="19796"/>
                      <a:pt x="923437" y="59253"/>
                    </a:cubicBezTo>
                    <a:cubicBezTo>
                      <a:pt x="961278" y="98831"/>
                      <a:pt x="980206" y="154548"/>
                      <a:pt x="980206" y="226664"/>
                    </a:cubicBezTo>
                    <a:cubicBezTo>
                      <a:pt x="980206" y="260543"/>
                      <a:pt x="974857" y="292227"/>
                      <a:pt x="963960" y="321731"/>
                    </a:cubicBezTo>
                    <a:cubicBezTo>
                      <a:pt x="953155" y="351236"/>
                      <a:pt x="937503" y="380253"/>
                      <a:pt x="917097" y="409026"/>
                    </a:cubicBezTo>
                    <a:cubicBezTo>
                      <a:pt x="896599" y="437677"/>
                      <a:pt x="863315" y="474832"/>
                      <a:pt x="817153" y="520232"/>
                    </a:cubicBezTo>
                    <a:cubicBezTo>
                      <a:pt x="736610" y="598535"/>
                      <a:pt x="686485" y="663488"/>
                      <a:pt x="666673" y="715091"/>
                    </a:cubicBezTo>
                    <a:lnTo>
                      <a:pt x="990600" y="715091"/>
                    </a:lnTo>
                    <a:lnTo>
                      <a:pt x="990600" y="826663"/>
                    </a:lnTo>
                    <a:cubicBezTo>
                      <a:pt x="990600" y="826663"/>
                      <a:pt x="543641" y="826663"/>
                      <a:pt x="543641" y="826663"/>
                    </a:cubicBezTo>
                    <a:close/>
                    <a:moveTo>
                      <a:pt x="347014" y="419100"/>
                    </a:moveTo>
                    <a:cubicBezTo>
                      <a:pt x="347014" y="343220"/>
                      <a:pt x="343052" y="282519"/>
                      <a:pt x="335219" y="236982"/>
                    </a:cubicBezTo>
                    <a:cubicBezTo>
                      <a:pt x="327294" y="191582"/>
                      <a:pt x="315010" y="158191"/>
                      <a:pt x="298170" y="136946"/>
                    </a:cubicBezTo>
                    <a:cubicBezTo>
                      <a:pt x="281330" y="115824"/>
                      <a:pt x="258546" y="105262"/>
                      <a:pt x="229621" y="105262"/>
                    </a:cubicBezTo>
                    <a:cubicBezTo>
                      <a:pt x="185547" y="105262"/>
                      <a:pt x="154442" y="129174"/>
                      <a:pt x="136215" y="177134"/>
                    </a:cubicBezTo>
                    <a:cubicBezTo>
                      <a:pt x="117988" y="225216"/>
                      <a:pt x="108874" y="305821"/>
                      <a:pt x="108874" y="419100"/>
                    </a:cubicBezTo>
                    <a:cubicBezTo>
                      <a:pt x="108874" y="528614"/>
                      <a:pt x="118186" y="608136"/>
                      <a:pt x="136702" y="657910"/>
                    </a:cubicBezTo>
                    <a:cubicBezTo>
                      <a:pt x="155234" y="707562"/>
                      <a:pt x="185547" y="732449"/>
                      <a:pt x="227746" y="732449"/>
                    </a:cubicBezTo>
                    <a:cubicBezTo>
                      <a:pt x="269153" y="732449"/>
                      <a:pt x="299450" y="707196"/>
                      <a:pt x="318485" y="656691"/>
                    </a:cubicBezTo>
                    <a:cubicBezTo>
                      <a:pt x="337505" y="606186"/>
                      <a:pt x="347014" y="527029"/>
                      <a:pt x="347014" y="419100"/>
                    </a:cubicBezTo>
                    <a:close/>
                    <a:moveTo>
                      <a:pt x="456377" y="419100"/>
                    </a:moveTo>
                    <a:cubicBezTo>
                      <a:pt x="456377" y="555924"/>
                      <a:pt x="437159" y="659968"/>
                      <a:pt x="398617" y="731245"/>
                    </a:cubicBezTo>
                    <a:cubicBezTo>
                      <a:pt x="360090" y="802629"/>
                      <a:pt x="302834" y="838200"/>
                      <a:pt x="226755" y="838200"/>
                    </a:cubicBezTo>
                    <a:cubicBezTo>
                      <a:pt x="75590" y="838200"/>
                      <a:pt x="0" y="698586"/>
                      <a:pt x="0" y="419100"/>
                    </a:cubicBezTo>
                    <a:cubicBezTo>
                      <a:pt x="0" y="322341"/>
                      <a:pt x="8427" y="243184"/>
                      <a:pt x="25267" y="181508"/>
                    </a:cubicBezTo>
                    <a:cubicBezTo>
                      <a:pt x="42001" y="119832"/>
                      <a:pt x="66766" y="74173"/>
                      <a:pt x="99456" y="44561"/>
                    </a:cubicBezTo>
                    <a:cubicBezTo>
                      <a:pt x="132146" y="14813"/>
                      <a:pt x="175534" y="0"/>
                      <a:pt x="229621" y="0"/>
                    </a:cubicBezTo>
                    <a:cubicBezTo>
                      <a:pt x="306598" y="0"/>
                      <a:pt x="363656" y="34350"/>
                      <a:pt x="400705" y="102961"/>
                    </a:cubicBezTo>
                    <a:cubicBezTo>
                      <a:pt x="437845" y="171556"/>
                      <a:pt x="456377" y="276926"/>
                      <a:pt x="456377" y="41910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论如何快速学习新语言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E75D947-C4C2-444B-8F3D-6EA6EB74C819}"/>
              </a:ext>
            </a:extLst>
          </p:cNvPr>
          <p:cNvSpPr txBox="1"/>
          <p:nvPr/>
        </p:nvSpPr>
        <p:spPr>
          <a:xfrm>
            <a:off x="2758952" y="2993432"/>
            <a:ext cx="18938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须知：然后语言均是会存在相似点共同点，也会存在不同点不同的场景运用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CB785B-D8FF-46A3-A066-DED1D51FDD9C}"/>
              </a:ext>
            </a:extLst>
          </p:cNvPr>
          <p:cNvSpPr txBox="1"/>
          <p:nvPr/>
        </p:nvSpPr>
        <p:spPr>
          <a:xfrm>
            <a:off x="2758952" y="5345832"/>
            <a:ext cx="189381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1</a:t>
            </a:r>
            <a:r>
              <a:rPr lang="zh-CN" altLang="en-US" sz="4800" dirty="0"/>
              <a:t>、理解语言本身运行部署</a:t>
            </a:r>
            <a:endParaRPr lang="en-US" altLang="zh-CN" sz="4800" dirty="0"/>
          </a:p>
          <a:p>
            <a:endParaRPr lang="en-US" altLang="zh-CN" sz="4800" dirty="0"/>
          </a:p>
          <a:p>
            <a:endParaRPr lang="en-US" altLang="zh-CN" sz="4800" dirty="0"/>
          </a:p>
          <a:p>
            <a:r>
              <a:rPr lang="en-US" altLang="zh-CN" sz="4800" dirty="0"/>
              <a:t>2</a:t>
            </a:r>
            <a:r>
              <a:rPr lang="zh-CN" altLang="en-US" sz="4800" dirty="0"/>
              <a:t>、掌握基础语法与其他语言的不同之处</a:t>
            </a:r>
            <a:endParaRPr lang="en-US" altLang="zh-CN" sz="4800" dirty="0"/>
          </a:p>
          <a:p>
            <a:endParaRPr lang="en-US" altLang="zh-CN" sz="4800" dirty="0"/>
          </a:p>
          <a:p>
            <a:endParaRPr lang="en-US" altLang="zh-CN" sz="4800" dirty="0"/>
          </a:p>
          <a:p>
            <a:r>
              <a:rPr lang="en-US" altLang="zh-CN" sz="4800" dirty="0"/>
              <a:t>3</a:t>
            </a:r>
            <a:r>
              <a:rPr lang="zh-CN" altLang="en-US" sz="4800" dirty="0"/>
              <a:t>、实战案例运用</a:t>
            </a:r>
            <a:endParaRPr lang="en-US" altLang="zh-CN" sz="4800" dirty="0"/>
          </a:p>
          <a:p>
            <a:endParaRPr lang="en-US" altLang="zh-CN" sz="4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458530-E73E-4B4A-A6FD-186CA97CB1AE}"/>
              </a:ext>
            </a:extLst>
          </p:cNvPr>
          <p:cNvSpPr txBox="1"/>
          <p:nvPr/>
        </p:nvSpPr>
        <p:spPr>
          <a:xfrm>
            <a:off x="2758952" y="11714716"/>
            <a:ext cx="1893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大道至简</a:t>
            </a:r>
            <a:r>
              <a:rPr lang="en-US" altLang="zh-CN" sz="4800" dirty="0"/>
              <a:t>,</a:t>
            </a:r>
            <a:r>
              <a:rPr lang="zh-CN" altLang="en-US" sz="4800" dirty="0"/>
              <a:t>小而蕴真</a:t>
            </a:r>
            <a:r>
              <a:rPr lang="en-US" altLang="zh-CN" sz="4800" dirty="0"/>
              <a:t>-----go </a:t>
            </a:r>
            <a:r>
              <a:rPr lang="zh-CN" altLang="en-US" sz="4800" dirty="0"/>
              <a:t>语言的思想 </a:t>
            </a:r>
          </a:p>
        </p:txBody>
      </p:sp>
    </p:spTree>
    <p:extLst>
      <p:ext uri="{BB962C8B-B14F-4D97-AF65-F5344CB8AC3E}">
        <p14:creationId xmlns:p14="http://schemas.microsoft.com/office/powerpoint/2010/main" val="400295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的特点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E75D947-C4C2-444B-8F3D-6EA6EB74C819}"/>
              </a:ext>
            </a:extLst>
          </p:cNvPr>
          <p:cNvSpPr txBox="1"/>
          <p:nvPr/>
        </p:nvSpPr>
        <p:spPr>
          <a:xfrm>
            <a:off x="13704168" y="2195808"/>
            <a:ext cx="65527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800" dirty="0"/>
          </a:p>
          <a:p>
            <a:pPr marL="914400" indent="-914400">
              <a:buAutoNum type="arabicPeriod" startAt="6"/>
            </a:pPr>
            <a:r>
              <a:rPr lang="zh-CN" altLang="en-US" sz="4800" dirty="0"/>
              <a:t>类型和接口。</a:t>
            </a:r>
            <a:endParaRPr lang="en-US" altLang="zh-CN" sz="4800" dirty="0"/>
          </a:p>
          <a:p>
            <a:pPr marL="914400" indent="-914400">
              <a:buAutoNum type="arabicPeriod" startAt="6"/>
            </a:pPr>
            <a:endParaRPr lang="zh-CN" altLang="en-US" sz="4800" dirty="0"/>
          </a:p>
          <a:p>
            <a:pPr marL="914400" indent="-914400">
              <a:buAutoNum type="arabicPeriod" startAt="7"/>
            </a:pPr>
            <a:r>
              <a:rPr lang="zh-CN" altLang="en-US" sz="4800" dirty="0"/>
              <a:t>并发编程。</a:t>
            </a:r>
            <a:endParaRPr lang="en-US" altLang="zh-CN" sz="4800" dirty="0"/>
          </a:p>
          <a:p>
            <a:pPr marL="914400" indent="-914400">
              <a:buAutoNum type="arabicPeriod" startAt="7"/>
            </a:pPr>
            <a:endParaRPr lang="zh-CN" altLang="en-US" sz="4800" dirty="0"/>
          </a:p>
          <a:p>
            <a:pPr marL="914400" indent="-914400">
              <a:buAutoNum type="arabicPeriod" startAt="8"/>
            </a:pPr>
            <a:r>
              <a:rPr lang="zh-CN" altLang="en-US" sz="4800" dirty="0"/>
              <a:t>反射。</a:t>
            </a:r>
            <a:endParaRPr lang="en-US" altLang="zh-CN" sz="4800" dirty="0"/>
          </a:p>
          <a:p>
            <a:pPr marL="914400" indent="-914400">
              <a:buAutoNum type="arabicPeriod" startAt="8"/>
            </a:pPr>
            <a:endParaRPr lang="zh-CN" altLang="en-US" sz="4800" dirty="0"/>
          </a:p>
          <a:p>
            <a:r>
              <a:rPr lang="en-US" altLang="zh-CN" sz="4800" dirty="0"/>
              <a:t>9.  </a:t>
            </a:r>
            <a:r>
              <a:rPr lang="zh-CN" altLang="en-US" sz="4800" dirty="0"/>
              <a:t>语言交互性。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3356192" y="3041576"/>
            <a:ext cx="189381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zh-CN" altLang="en-US" sz="4800" dirty="0"/>
              <a:t>自动立即回收。</a:t>
            </a:r>
            <a:endParaRPr lang="en-US" altLang="zh-CN" sz="4800" dirty="0"/>
          </a:p>
          <a:p>
            <a:pPr marL="914400" indent="-914400">
              <a:buAutoNum type="arabicPeriod"/>
            </a:pPr>
            <a:endParaRPr lang="zh-CN" altLang="en-US" sz="4800" dirty="0"/>
          </a:p>
          <a:p>
            <a:pPr marL="914400" indent="-914400">
              <a:buAutoNum type="arabicPeriod" startAt="2"/>
            </a:pPr>
            <a:r>
              <a:rPr lang="zh-CN" altLang="en-US" sz="4800" dirty="0"/>
              <a:t>更丰富的内置类型。</a:t>
            </a:r>
            <a:endParaRPr lang="en-US" altLang="zh-CN" sz="4800" dirty="0"/>
          </a:p>
          <a:p>
            <a:pPr marL="914400" indent="-914400">
              <a:buAutoNum type="arabicPeriod" startAt="2"/>
            </a:pPr>
            <a:endParaRPr lang="zh-CN" altLang="en-US" sz="4800" dirty="0"/>
          </a:p>
          <a:p>
            <a:pPr marL="914400" indent="-914400">
              <a:buAutoNum type="arabicPeriod" startAt="3"/>
            </a:pPr>
            <a:r>
              <a:rPr lang="zh-CN" altLang="en-US" sz="4800" dirty="0"/>
              <a:t>函数多返回值。</a:t>
            </a:r>
            <a:endParaRPr lang="en-US" altLang="zh-CN" sz="4800" dirty="0"/>
          </a:p>
          <a:p>
            <a:pPr marL="914400" indent="-914400">
              <a:buAutoNum type="arabicPeriod" startAt="3"/>
            </a:pPr>
            <a:endParaRPr lang="zh-CN" altLang="en-US" sz="4800" dirty="0"/>
          </a:p>
          <a:p>
            <a:pPr marL="914400" indent="-914400">
              <a:buAutoNum type="arabicPeriod" startAt="4"/>
            </a:pPr>
            <a:r>
              <a:rPr lang="zh-CN" altLang="en-US" sz="4800" dirty="0"/>
              <a:t>错误处理。</a:t>
            </a:r>
            <a:endParaRPr lang="en-US" altLang="zh-CN" sz="4800" dirty="0"/>
          </a:p>
          <a:p>
            <a:pPr marL="914400" indent="-914400">
              <a:buAutoNum type="arabicPeriod" startAt="4"/>
            </a:pPr>
            <a:endParaRPr lang="zh-CN" altLang="en-US" sz="4800" dirty="0"/>
          </a:p>
          <a:p>
            <a:pPr marL="914400" indent="-914400">
              <a:buAutoNum type="arabicPeriod" startAt="5"/>
            </a:pPr>
            <a:r>
              <a:rPr lang="zh-CN" altLang="en-US" sz="4800" dirty="0"/>
              <a:t>匿名函数和闭包。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925063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的关键词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5351240" y="3613842"/>
            <a:ext cx="143295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break          default        </a:t>
            </a:r>
            <a:r>
              <a:rPr lang="en-US" altLang="zh-CN" sz="4800" dirty="0" err="1"/>
              <a:t>func</a:t>
            </a:r>
            <a:r>
              <a:rPr lang="en-US" altLang="zh-CN" sz="4800" dirty="0"/>
              <a:t>          interface     select</a:t>
            </a:r>
          </a:p>
          <a:p>
            <a:endParaRPr lang="en-US" altLang="zh-CN" sz="4800" dirty="0"/>
          </a:p>
          <a:p>
            <a:r>
              <a:rPr lang="en-US" altLang="zh-CN" sz="4800" dirty="0"/>
              <a:t>case            defer            go             map             struct</a:t>
            </a:r>
          </a:p>
          <a:p>
            <a:endParaRPr lang="en-US" altLang="zh-CN" sz="4800" dirty="0"/>
          </a:p>
          <a:p>
            <a:r>
              <a:rPr lang="en-US" altLang="zh-CN" sz="4800" dirty="0" err="1"/>
              <a:t>chan</a:t>
            </a:r>
            <a:r>
              <a:rPr lang="en-US" altLang="zh-CN" sz="4800" dirty="0"/>
              <a:t>           else               </a:t>
            </a:r>
            <a:r>
              <a:rPr lang="en-US" altLang="zh-CN" sz="4800" dirty="0" err="1"/>
              <a:t>goto</a:t>
            </a:r>
            <a:r>
              <a:rPr lang="en-US" altLang="zh-CN" sz="4800" dirty="0"/>
              <a:t>         package      switch</a:t>
            </a:r>
          </a:p>
          <a:p>
            <a:endParaRPr lang="en-US" altLang="zh-CN" sz="4800" dirty="0"/>
          </a:p>
          <a:p>
            <a:r>
              <a:rPr lang="en-US" altLang="zh-CN" sz="4800" dirty="0"/>
              <a:t>const          </a:t>
            </a:r>
            <a:r>
              <a:rPr lang="en-US" altLang="zh-CN" sz="4800" dirty="0" err="1"/>
              <a:t>fallthrough</a:t>
            </a:r>
            <a:r>
              <a:rPr lang="en-US" altLang="zh-CN" sz="4800" dirty="0"/>
              <a:t>  if               range           type</a:t>
            </a:r>
          </a:p>
          <a:p>
            <a:endParaRPr lang="en-US" altLang="zh-CN" sz="4800" dirty="0"/>
          </a:p>
          <a:p>
            <a:r>
              <a:rPr lang="en-US" altLang="zh-CN" sz="4800" dirty="0"/>
              <a:t>continue    for                 import     return          var</a:t>
            </a:r>
          </a:p>
        </p:txBody>
      </p:sp>
    </p:spTree>
    <p:extLst>
      <p:ext uri="{BB962C8B-B14F-4D97-AF65-F5344CB8AC3E}">
        <p14:creationId xmlns:p14="http://schemas.microsoft.com/office/powerpoint/2010/main" val="306088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提问建议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35016" y="3041576"/>
            <a:ext cx="16816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</a:rPr>
              <a:t>一个好的提问方式往往可以大大提高解决问题的效率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35016" y="4697760"/>
            <a:ext cx="17641960" cy="710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提问模板：</a:t>
            </a:r>
            <a:endParaRPr lang="en-US" altLang="zh-CN" sz="48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endParaRPr lang="en-US" altLang="zh-CN" sz="48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描述相关版本如系统、</a:t>
            </a:r>
            <a:r>
              <a:rPr lang="en-US" altLang="zh-CN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go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等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描述目的：是想做什么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描述过程：建议可以把过程解答能配合文字描述最佳特别是效果代码截全，请不要吝啬截图大小尽量截全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描述问题：想要的现象目前现象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的保留字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576280" y="3118515"/>
            <a:ext cx="192261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常量</a:t>
            </a:r>
            <a:r>
              <a:rPr lang="en-US" altLang="zh-CN" sz="4800" dirty="0"/>
              <a:t>:    true  false  iota  nil</a:t>
            </a:r>
          </a:p>
          <a:p>
            <a:endParaRPr lang="en-US" altLang="zh-CN" sz="4800" dirty="0"/>
          </a:p>
          <a:p>
            <a:r>
              <a:rPr lang="zh-CN" altLang="en-US" sz="4800" dirty="0"/>
              <a:t>类型</a:t>
            </a:r>
            <a:r>
              <a:rPr lang="en-US" altLang="zh-CN" sz="4800" dirty="0"/>
              <a:t>:    int           int8      int16               int32              int64  </a:t>
            </a:r>
          </a:p>
          <a:p>
            <a:r>
              <a:rPr lang="en-US" altLang="zh-CN" sz="4800" dirty="0"/>
              <a:t>              </a:t>
            </a:r>
            <a:r>
              <a:rPr lang="en-US" altLang="zh-CN" sz="4800" dirty="0" err="1"/>
              <a:t>uint</a:t>
            </a:r>
            <a:r>
              <a:rPr lang="en-US" altLang="zh-CN" sz="4800" dirty="0"/>
              <a:t>        uint8     uint16            uint32            uint64    </a:t>
            </a:r>
            <a:r>
              <a:rPr lang="en-US" altLang="zh-CN" sz="4800" dirty="0" err="1"/>
              <a:t>uintptr</a:t>
            </a:r>
            <a:endParaRPr lang="en-US" altLang="zh-CN" sz="4800" dirty="0"/>
          </a:p>
          <a:p>
            <a:r>
              <a:rPr lang="en-US" altLang="zh-CN" sz="4800" dirty="0"/>
              <a:t>              float32  float64  complex128  complex64</a:t>
            </a:r>
          </a:p>
          <a:p>
            <a:r>
              <a:rPr lang="en-US" altLang="zh-CN" sz="4800" dirty="0"/>
              <a:t>              bool       byte       rune               string              error</a:t>
            </a:r>
          </a:p>
          <a:p>
            <a:endParaRPr lang="en-US" altLang="zh-CN" sz="4800" dirty="0"/>
          </a:p>
          <a:p>
            <a:r>
              <a:rPr lang="zh-CN" altLang="en-US" sz="4800" dirty="0"/>
              <a:t>方法</a:t>
            </a:r>
            <a:r>
              <a:rPr lang="en-US" altLang="zh-CN" sz="4800" dirty="0"/>
              <a:t>:   make       </a:t>
            </a:r>
            <a:r>
              <a:rPr lang="en-US" altLang="zh-CN" sz="4800" dirty="0" err="1"/>
              <a:t>len</a:t>
            </a:r>
            <a:r>
              <a:rPr lang="en-US" altLang="zh-CN" sz="4800" dirty="0"/>
              <a:t>        cap     new    append    copy    close    delete</a:t>
            </a:r>
          </a:p>
          <a:p>
            <a:r>
              <a:rPr lang="en-US" altLang="zh-CN" sz="4800" dirty="0"/>
              <a:t>             complex  real      </a:t>
            </a:r>
            <a:r>
              <a:rPr lang="en-US" altLang="zh-CN" sz="4800" dirty="0" err="1"/>
              <a:t>imag</a:t>
            </a:r>
            <a:endParaRPr lang="en-US" altLang="zh-CN" sz="4800" dirty="0"/>
          </a:p>
          <a:p>
            <a:r>
              <a:rPr lang="en-US" altLang="zh-CN" sz="4800" dirty="0"/>
              <a:t>             panic        recover</a:t>
            </a:r>
          </a:p>
        </p:txBody>
      </p:sp>
    </p:spTree>
    <p:extLst>
      <p:ext uri="{BB962C8B-B14F-4D97-AF65-F5344CB8AC3E}">
        <p14:creationId xmlns:p14="http://schemas.microsoft.com/office/powerpoint/2010/main" val="283253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语言定义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686944" y="3113584"/>
            <a:ext cx="192261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四种定义方式</a:t>
            </a:r>
            <a:endParaRPr lang="en-US" altLang="zh-CN" sz="4800" dirty="0"/>
          </a:p>
          <a:p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定义变量                 </a:t>
            </a:r>
            <a:r>
              <a:rPr lang="en-US" altLang="zh-CN" sz="4800" dirty="0"/>
              <a:t>var      </a:t>
            </a:r>
            <a:r>
              <a:rPr lang="zh-CN" altLang="en-US" sz="4800" dirty="0"/>
              <a:t>变量名      变量类型</a:t>
            </a: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定义常量                 </a:t>
            </a:r>
            <a:r>
              <a:rPr lang="en-US" altLang="zh-CN" sz="4800" dirty="0"/>
              <a:t>const  </a:t>
            </a:r>
            <a:r>
              <a:rPr lang="zh-CN" altLang="en-US" sz="4800" dirty="0"/>
              <a:t>常量名  </a:t>
            </a:r>
            <a:r>
              <a:rPr lang="en-US" altLang="zh-CN" sz="4800" dirty="0"/>
              <a:t>= </a:t>
            </a:r>
            <a:r>
              <a:rPr lang="zh-CN" altLang="en-US" sz="4800" dirty="0"/>
              <a:t> 常量值</a:t>
            </a: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定义类型                 </a:t>
            </a:r>
            <a:r>
              <a:rPr lang="en-US" altLang="zh-CN" sz="4800" dirty="0"/>
              <a:t>type    </a:t>
            </a:r>
            <a:r>
              <a:rPr lang="zh-CN" altLang="en-US" sz="4800" dirty="0"/>
              <a:t>结构体名   </a:t>
            </a:r>
            <a:r>
              <a:rPr lang="en-US" altLang="zh-CN" sz="4800" dirty="0"/>
              <a:t>(</a:t>
            </a:r>
            <a:r>
              <a:rPr lang="en-US" altLang="zh-CN" sz="4800" dirty="0" err="1"/>
              <a:t>func</a:t>
            </a:r>
            <a:r>
              <a:rPr lang="en-US" altLang="zh-CN" sz="4800" dirty="0"/>
              <a:t> / interface / struct)</a:t>
            </a:r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定义方法</a:t>
            </a:r>
            <a:r>
              <a:rPr lang="en-US" altLang="zh-CN" sz="4800" dirty="0"/>
              <a:t>&amp;</a:t>
            </a:r>
            <a:r>
              <a:rPr lang="zh-CN" altLang="en-US" sz="4800" dirty="0"/>
              <a:t>函数      </a:t>
            </a:r>
            <a:r>
              <a:rPr lang="en-US" altLang="zh-CN" sz="4800" dirty="0" err="1"/>
              <a:t>func</a:t>
            </a:r>
            <a:r>
              <a:rPr lang="en-US" altLang="zh-CN" sz="4800" dirty="0"/>
              <a:t>   </a:t>
            </a:r>
            <a:r>
              <a:rPr lang="zh-CN" altLang="en-US" sz="4800" dirty="0"/>
              <a:t>函数名</a:t>
            </a:r>
            <a:r>
              <a:rPr lang="en-US" altLang="zh-CN" sz="4800" dirty="0"/>
              <a:t>(){}  /   </a:t>
            </a:r>
            <a:r>
              <a:rPr lang="en-US" altLang="zh-CN" sz="4800" dirty="0" err="1"/>
              <a:t>func</a:t>
            </a:r>
            <a:r>
              <a:rPr lang="en-US" altLang="zh-CN" sz="4800" dirty="0"/>
              <a:t> (</a:t>
            </a:r>
            <a:r>
              <a:rPr lang="zh-CN" altLang="en-US" sz="4800" dirty="0"/>
              <a:t>结构体</a:t>
            </a:r>
            <a:r>
              <a:rPr lang="en-US" altLang="zh-CN" sz="4800" dirty="0"/>
              <a:t>)</a:t>
            </a:r>
            <a:r>
              <a:rPr lang="zh-CN" altLang="en-US" sz="4800" dirty="0"/>
              <a:t>方法名</a:t>
            </a:r>
            <a:r>
              <a:rPr lang="en-US" altLang="zh-CN" sz="4800" dirty="0"/>
              <a:t>(){}</a:t>
            </a:r>
          </a:p>
        </p:txBody>
      </p:sp>
    </p:spTree>
    <p:extLst>
      <p:ext uri="{BB962C8B-B14F-4D97-AF65-F5344CB8AC3E}">
        <p14:creationId xmlns:p14="http://schemas.microsoft.com/office/powerpoint/2010/main" val="159564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语言作用域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758952" y="3473624"/>
            <a:ext cx="192261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zh-CN" altLang="en-US" sz="4800" dirty="0"/>
              <a:t>声明在函数内部，是函数的本地值，类似</a:t>
            </a:r>
            <a:r>
              <a:rPr lang="en-US" altLang="zh-CN" sz="4800" dirty="0"/>
              <a:t>private</a:t>
            </a:r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声明在函数外部，是对当前包可见</a:t>
            </a:r>
            <a:r>
              <a:rPr lang="en-US" altLang="zh-CN" sz="4800" dirty="0"/>
              <a:t>(</a:t>
            </a:r>
            <a:r>
              <a:rPr lang="zh-CN" altLang="en-US" sz="4800" dirty="0"/>
              <a:t>包内所有</a:t>
            </a:r>
            <a:r>
              <a:rPr lang="en-US" altLang="zh-CN" sz="4800" dirty="0"/>
              <a:t>.go</a:t>
            </a:r>
            <a:r>
              <a:rPr lang="zh-CN" altLang="en-US" sz="4800" dirty="0"/>
              <a:t>文件都可见</a:t>
            </a:r>
            <a:r>
              <a:rPr lang="en-US" altLang="zh-CN" sz="4800" dirty="0"/>
              <a:t>)</a:t>
            </a:r>
            <a:r>
              <a:rPr lang="zh-CN" altLang="en-US" sz="4800" dirty="0"/>
              <a:t>的全局值，类似</a:t>
            </a:r>
            <a:r>
              <a:rPr lang="en-US" altLang="zh-CN" sz="4800" dirty="0"/>
              <a:t>protect</a:t>
            </a:r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/>
            </a:pPr>
            <a:r>
              <a:rPr lang="zh-CN" altLang="en-US" sz="4800" dirty="0"/>
              <a:t>声明在函数外部且首字母大写是所有包可见的全局值</a:t>
            </a:r>
            <a:r>
              <a:rPr lang="en-US" altLang="zh-CN" sz="4800" dirty="0"/>
              <a:t>,</a:t>
            </a:r>
            <a:r>
              <a:rPr lang="zh-CN" altLang="en-US" sz="4800" dirty="0"/>
              <a:t>类似</a:t>
            </a:r>
            <a:r>
              <a:rPr lang="en-US" altLang="zh-CN" sz="4800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823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语言运算符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FE6A49-398D-45EB-AA65-BBBBB8A08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040" y="3617640"/>
            <a:ext cx="18110602" cy="55446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0F6F10-5638-4FD5-B454-5E03A2474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699" y="4085692"/>
            <a:ext cx="1811060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0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语言运算符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A325FC-FCF3-47A7-BCD0-0EF18921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63" y="4354190"/>
            <a:ext cx="2116336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语言运算符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566175-8C91-4DC4-8823-DBB9C7B59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984" y="3473624"/>
            <a:ext cx="18351249" cy="69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31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语言运算符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061D6A-F5B3-4720-A638-65F68BBAE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486" y="3113584"/>
            <a:ext cx="15193688" cy="92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4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84" name="Group 584"/>
          <p:cNvGrpSpPr/>
          <p:nvPr/>
        </p:nvGrpSpPr>
        <p:grpSpPr>
          <a:xfrm>
            <a:off x="9383688" y="6178137"/>
            <a:ext cx="13068300" cy="1348446"/>
            <a:chOff x="-110359" y="882923"/>
            <a:chExt cx="13068300" cy="1348446"/>
          </a:xfrm>
        </p:grpSpPr>
        <p:sp>
          <p:nvSpPr>
            <p:cNvPr id="2" name="text 584"/>
            <p:cNvSpPr/>
            <p:nvPr/>
          </p:nvSpPr>
          <p:spPr>
            <a:xfrm>
              <a:off x="-110359" y="882923"/>
              <a:ext cx="13068300" cy="134844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8800" dirty="0"/>
                <a:t>GO</a:t>
              </a:r>
              <a:r>
                <a:rPr lang="zh-CN" altLang="en-US" sz="8800" dirty="0"/>
                <a:t>中的包概念</a:t>
              </a:r>
              <a:endParaRPr lang="zh-CN" altLang="zh-CN" sz="8800" spc="660" dirty="0"/>
            </a:p>
          </p:txBody>
        </p:sp>
      </p:grpSp>
      <p:grpSp>
        <p:nvGrpSpPr>
          <p:cNvPr id="585" name="Group 585"/>
          <p:cNvGrpSpPr/>
          <p:nvPr/>
        </p:nvGrpSpPr>
        <p:grpSpPr>
          <a:xfrm>
            <a:off x="6543401" y="6014161"/>
            <a:ext cx="1676400" cy="1676400"/>
            <a:chOff x="-2868991" y="-978621"/>
            <a:chExt cx="1676400" cy="1676400"/>
          </a:xfrm>
        </p:grpSpPr>
        <p:grpSp>
          <p:nvGrpSpPr>
            <p:cNvPr id="586" name="Group 586"/>
            <p:cNvGrpSpPr/>
            <p:nvPr/>
          </p:nvGrpSpPr>
          <p:grpSpPr>
            <a:xfrm>
              <a:off x="-2868991" y="-978621"/>
              <a:ext cx="1676400" cy="1676400"/>
              <a:chOff x="-2868991" y="-978621"/>
              <a:chExt cx="1676400" cy="1676400"/>
            </a:xfrm>
          </p:grpSpPr>
          <p:sp>
            <p:nvSpPr>
              <p:cNvPr id="602" name="graph 602"/>
              <p:cNvSpPr/>
              <p:nvPr/>
            </p:nvSpPr>
            <p:spPr>
              <a:xfrm>
                <a:off x="-2868991" y="-978621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601" name="graph 601"/>
              <p:cNvSpPr/>
              <p:nvPr/>
            </p:nvSpPr>
            <p:spPr>
              <a:xfrm>
                <a:off x="-2526091" y="-559522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990600" y="600791"/>
                    </a:moveTo>
                    <a:cubicBezTo>
                      <a:pt x="990600" y="677738"/>
                      <a:pt x="971092" y="736610"/>
                      <a:pt x="931956" y="777270"/>
                    </a:cubicBezTo>
                    <a:cubicBezTo>
                      <a:pt x="892835" y="817808"/>
                      <a:pt x="836660" y="838200"/>
                      <a:pt x="763463" y="838200"/>
                    </a:cubicBezTo>
                    <a:cubicBezTo>
                      <a:pt x="695309" y="838200"/>
                      <a:pt x="641619" y="819150"/>
                      <a:pt x="602284" y="781278"/>
                    </a:cubicBezTo>
                    <a:cubicBezTo>
                      <a:pt x="563057" y="743285"/>
                      <a:pt x="539678" y="686607"/>
                      <a:pt x="532058" y="611108"/>
                    </a:cubicBezTo>
                    <a:lnTo>
                      <a:pt x="641908" y="598977"/>
                    </a:lnTo>
                    <a:cubicBezTo>
                      <a:pt x="646968" y="643646"/>
                      <a:pt x="659450" y="676656"/>
                      <a:pt x="679551" y="698129"/>
                    </a:cubicBezTo>
                    <a:cubicBezTo>
                      <a:pt x="699668" y="719495"/>
                      <a:pt x="727694" y="730178"/>
                      <a:pt x="763463" y="730178"/>
                    </a:cubicBezTo>
                    <a:cubicBezTo>
                      <a:pt x="800907" y="730178"/>
                      <a:pt x="829437" y="718398"/>
                      <a:pt x="849249" y="694974"/>
                    </a:cubicBezTo>
                    <a:cubicBezTo>
                      <a:pt x="869061" y="671428"/>
                      <a:pt x="878967" y="637931"/>
                      <a:pt x="878967" y="594360"/>
                    </a:cubicBezTo>
                    <a:cubicBezTo>
                      <a:pt x="878967" y="554309"/>
                      <a:pt x="866683" y="523234"/>
                      <a:pt x="842208" y="501152"/>
                    </a:cubicBezTo>
                    <a:cubicBezTo>
                      <a:pt x="817641" y="478932"/>
                      <a:pt x="781690" y="467898"/>
                      <a:pt x="734232" y="467898"/>
                    </a:cubicBezTo>
                    <a:lnTo>
                      <a:pt x="685693" y="467898"/>
                    </a:lnTo>
                    <a:lnTo>
                      <a:pt x="685693" y="357560"/>
                    </a:lnTo>
                    <a:lnTo>
                      <a:pt x="731855" y="357560"/>
                    </a:lnTo>
                    <a:cubicBezTo>
                      <a:pt x="774359" y="357560"/>
                      <a:pt x="806851" y="346633"/>
                      <a:pt x="829437" y="324916"/>
                    </a:cubicBezTo>
                    <a:cubicBezTo>
                      <a:pt x="852022" y="303184"/>
                      <a:pt x="863406" y="272110"/>
                      <a:pt x="863406" y="231571"/>
                    </a:cubicBezTo>
                    <a:cubicBezTo>
                      <a:pt x="863406" y="190073"/>
                      <a:pt x="854689" y="158998"/>
                      <a:pt x="837255" y="138363"/>
                    </a:cubicBezTo>
                    <a:cubicBezTo>
                      <a:pt x="819820" y="117729"/>
                      <a:pt x="794766" y="107411"/>
                      <a:pt x="762076" y="107411"/>
                    </a:cubicBezTo>
                    <a:cubicBezTo>
                      <a:pt x="697382" y="107411"/>
                      <a:pt x="661233" y="147706"/>
                      <a:pt x="653704" y="228173"/>
                    </a:cubicBezTo>
                    <a:lnTo>
                      <a:pt x="546216" y="218343"/>
                    </a:lnTo>
                    <a:cubicBezTo>
                      <a:pt x="552861" y="149047"/>
                      <a:pt x="575233" y="95280"/>
                      <a:pt x="613577" y="57165"/>
                    </a:cubicBezTo>
                    <a:cubicBezTo>
                      <a:pt x="651921" y="19050"/>
                      <a:pt x="701939" y="0"/>
                      <a:pt x="763463" y="0"/>
                    </a:cubicBezTo>
                    <a:cubicBezTo>
                      <a:pt x="830717" y="0"/>
                      <a:pt x="882335" y="18806"/>
                      <a:pt x="918484" y="56311"/>
                    </a:cubicBezTo>
                    <a:cubicBezTo>
                      <a:pt x="954648" y="93817"/>
                      <a:pt x="972677" y="147096"/>
                      <a:pt x="972677" y="216042"/>
                    </a:cubicBezTo>
                    <a:cubicBezTo>
                      <a:pt x="972677" y="264962"/>
                      <a:pt x="961476" y="306217"/>
                      <a:pt x="938997" y="339958"/>
                    </a:cubicBezTo>
                    <a:cubicBezTo>
                      <a:pt x="916503" y="373700"/>
                      <a:pt x="882030" y="396407"/>
                      <a:pt x="835578" y="408416"/>
                    </a:cubicBezTo>
                    <a:lnTo>
                      <a:pt x="835578" y="410718"/>
                    </a:lnTo>
                    <a:cubicBezTo>
                      <a:pt x="883920" y="417286"/>
                      <a:pt x="921852" y="437433"/>
                      <a:pt x="949391" y="471418"/>
                    </a:cubicBezTo>
                    <a:cubicBezTo>
                      <a:pt x="976838" y="505282"/>
                      <a:pt x="990600" y="548365"/>
                      <a:pt x="990600" y="600791"/>
                    </a:cubicBezTo>
                    <a:close/>
                    <a:moveTo>
                      <a:pt x="346816" y="418734"/>
                    </a:moveTo>
                    <a:cubicBezTo>
                      <a:pt x="346816" y="342884"/>
                      <a:pt x="342854" y="282305"/>
                      <a:pt x="335020" y="236799"/>
                    </a:cubicBezTo>
                    <a:cubicBezTo>
                      <a:pt x="327202" y="191399"/>
                      <a:pt x="314812" y="158145"/>
                      <a:pt x="298079" y="136900"/>
                    </a:cubicBezTo>
                    <a:cubicBezTo>
                      <a:pt x="281238" y="115671"/>
                      <a:pt x="258348" y="105110"/>
                      <a:pt x="229529" y="105110"/>
                    </a:cubicBezTo>
                    <a:cubicBezTo>
                      <a:pt x="185547" y="105110"/>
                      <a:pt x="154442" y="129143"/>
                      <a:pt x="136215" y="177088"/>
                    </a:cubicBezTo>
                    <a:cubicBezTo>
                      <a:pt x="117988" y="225018"/>
                      <a:pt x="108874" y="305622"/>
                      <a:pt x="108874" y="418734"/>
                    </a:cubicBezTo>
                    <a:cubicBezTo>
                      <a:pt x="108874" y="528218"/>
                      <a:pt x="118079" y="607710"/>
                      <a:pt x="136611" y="657362"/>
                    </a:cubicBezTo>
                    <a:cubicBezTo>
                      <a:pt x="155234" y="706998"/>
                      <a:pt x="185547" y="731870"/>
                      <a:pt x="227639" y="731870"/>
                    </a:cubicBezTo>
                    <a:cubicBezTo>
                      <a:pt x="269046" y="731870"/>
                      <a:pt x="299267" y="706633"/>
                      <a:pt x="318287" y="656264"/>
                    </a:cubicBezTo>
                    <a:cubicBezTo>
                      <a:pt x="337306" y="605774"/>
                      <a:pt x="346816" y="526633"/>
                      <a:pt x="346816" y="418734"/>
                    </a:cubicBezTo>
                    <a:close/>
                    <a:moveTo>
                      <a:pt x="456178" y="418734"/>
                    </a:moveTo>
                    <a:cubicBezTo>
                      <a:pt x="456178" y="555528"/>
                      <a:pt x="436854" y="659419"/>
                      <a:pt x="398419" y="730666"/>
                    </a:cubicBezTo>
                    <a:cubicBezTo>
                      <a:pt x="359892" y="802035"/>
                      <a:pt x="302635" y="837590"/>
                      <a:pt x="226649" y="837590"/>
                    </a:cubicBezTo>
                    <a:cubicBezTo>
                      <a:pt x="75590" y="837590"/>
                      <a:pt x="0" y="698007"/>
                      <a:pt x="0" y="418734"/>
                    </a:cubicBezTo>
                    <a:cubicBezTo>
                      <a:pt x="0" y="322127"/>
                      <a:pt x="8427" y="242986"/>
                      <a:pt x="25161" y="181325"/>
                    </a:cubicBezTo>
                    <a:cubicBezTo>
                      <a:pt x="42001" y="119801"/>
                      <a:pt x="66766" y="74157"/>
                      <a:pt x="99456" y="44424"/>
                    </a:cubicBezTo>
                    <a:cubicBezTo>
                      <a:pt x="132054" y="14813"/>
                      <a:pt x="175442" y="0"/>
                      <a:pt x="229529" y="0"/>
                    </a:cubicBezTo>
                    <a:cubicBezTo>
                      <a:pt x="306491" y="0"/>
                      <a:pt x="363458" y="34229"/>
                      <a:pt x="400507" y="102809"/>
                    </a:cubicBezTo>
                    <a:cubicBezTo>
                      <a:pt x="437647" y="171373"/>
                      <a:pt x="456178" y="276727"/>
                      <a:pt x="456178" y="41873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中的包概念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576280" y="3185592"/>
            <a:ext cx="192261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包是结构化代码的一种方式：每个程序都由包（通常简称为 </a:t>
            </a:r>
            <a:r>
              <a:rPr lang="en-US" altLang="zh-CN" sz="4800" dirty="0"/>
              <a:t>pkg</a:t>
            </a:r>
            <a:r>
              <a:rPr lang="zh-CN" altLang="en-US" sz="4800" dirty="0"/>
              <a:t>）的概念组成，可以使用自身的包或者从其它包中导入内容。</a:t>
            </a:r>
          </a:p>
          <a:p>
            <a:endParaRPr lang="en-US" altLang="zh-CN" sz="4800" dirty="0"/>
          </a:p>
          <a:p>
            <a:endParaRPr lang="zh-CN" altLang="en-US" sz="4800" dirty="0"/>
          </a:p>
          <a:p>
            <a:r>
              <a:rPr lang="zh-CN" altLang="en-US" sz="4800" dirty="0"/>
              <a:t>如同其它一些编程语言中的类库或命名空间的概念，每个 </a:t>
            </a:r>
            <a:r>
              <a:rPr lang="en-US" altLang="zh-CN" sz="4800" dirty="0"/>
              <a:t>Go </a:t>
            </a:r>
            <a:r>
              <a:rPr lang="zh-CN" altLang="en-US" sz="4800" dirty="0"/>
              <a:t>文件都属于且仅属于一个包。一个包可以由许多以 </a:t>
            </a:r>
            <a:r>
              <a:rPr lang="en-US" altLang="zh-CN" sz="4800" dirty="0"/>
              <a:t>.go </a:t>
            </a:r>
            <a:r>
              <a:rPr lang="zh-CN" altLang="en-US" sz="4800" dirty="0"/>
              <a:t>为扩展名的源文件组成，因此文件名和包名一般来说都是不相同的。</a:t>
            </a:r>
            <a:endParaRPr lang="en-US" altLang="zh-CN" sz="4800" dirty="0"/>
          </a:p>
          <a:p>
            <a:endParaRPr lang="en-US" altLang="zh-CN" sz="4800" dirty="0"/>
          </a:p>
          <a:p>
            <a:endParaRPr lang="en-US" altLang="zh-CN" sz="4800" dirty="0"/>
          </a:p>
          <a:p>
            <a:r>
              <a:rPr lang="zh-CN" altLang="en-US" sz="4800" dirty="0"/>
              <a:t>你必须在源文件中非注释的第一行指明这个文件属于哪个包，如：</a:t>
            </a:r>
            <a:r>
              <a:rPr lang="en-US" altLang="zh-CN" sz="4800" dirty="0"/>
              <a:t>package main</a:t>
            </a:r>
            <a:r>
              <a:rPr lang="zh-CN" altLang="en-US" sz="4800" dirty="0"/>
              <a:t>。</a:t>
            </a:r>
            <a:r>
              <a:rPr lang="en-US" altLang="zh-CN" sz="4800" dirty="0"/>
              <a:t>package main</a:t>
            </a:r>
            <a:r>
              <a:rPr lang="zh-CN" altLang="en-US" sz="4800" dirty="0"/>
              <a:t>表示一个可独立执行的程序，每个 </a:t>
            </a:r>
            <a:r>
              <a:rPr lang="en-US" altLang="zh-CN" sz="4800" dirty="0"/>
              <a:t>Go </a:t>
            </a:r>
            <a:r>
              <a:rPr lang="zh-CN" altLang="en-US" sz="4800" dirty="0"/>
              <a:t>应用程序都包含一个名为 </a:t>
            </a:r>
            <a:r>
              <a:rPr lang="en-US" altLang="zh-CN" sz="4800" dirty="0"/>
              <a:t>main </a:t>
            </a:r>
            <a:r>
              <a:rPr lang="zh-CN" altLang="en-US" sz="4800" dirty="0"/>
              <a:t>的包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662491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中包的分类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CD70B6-9A2D-402E-8AEA-0163FE39419C}"/>
              </a:ext>
            </a:extLst>
          </p:cNvPr>
          <p:cNvSpPr/>
          <p:nvPr/>
        </p:nvSpPr>
        <p:spPr>
          <a:xfrm>
            <a:off x="2974976" y="3329608"/>
            <a:ext cx="4032448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官方</a:t>
            </a:r>
            <a:endParaRPr lang="en-US" altLang="zh-CN" sz="4000" dirty="0"/>
          </a:p>
          <a:p>
            <a:pPr algn="ctr"/>
            <a:r>
              <a:rPr lang="en-US" altLang="zh-CN" sz="4000" dirty="0"/>
              <a:t>(</a:t>
            </a:r>
            <a:r>
              <a:rPr lang="zh-CN" altLang="en-US" sz="4000" dirty="0"/>
              <a:t>标准库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8E5F32-CEB0-488F-B031-50DD8A300853}"/>
              </a:ext>
            </a:extLst>
          </p:cNvPr>
          <p:cNvSpPr/>
          <p:nvPr/>
        </p:nvSpPr>
        <p:spPr>
          <a:xfrm>
            <a:off x="10679832" y="3329608"/>
            <a:ext cx="4032448" cy="19442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第三方</a:t>
            </a:r>
            <a:endParaRPr lang="en-US" altLang="zh-CN" sz="4000" dirty="0"/>
          </a:p>
          <a:p>
            <a:pPr algn="ctr"/>
            <a:r>
              <a:rPr lang="en-US" altLang="zh-CN" sz="4000" dirty="0"/>
              <a:t>(</a:t>
            </a:r>
            <a:r>
              <a:rPr lang="en-US" altLang="zh-CN" sz="4000" dirty="0" err="1"/>
              <a:t>github</a:t>
            </a:r>
            <a:r>
              <a:rPr lang="en-US" altLang="zh-CN" sz="4000" dirty="0"/>
              <a:t>, google..)</a:t>
            </a:r>
            <a:endParaRPr lang="zh-CN" altLang="en-US" sz="4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24FDA-F34B-4A81-8A7A-E6A2FF9AEFCE}"/>
              </a:ext>
            </a:extLst>
          </p:cNvPr>
          <p:cNvSpPr/>
          <p:nvPr/>
        </p:nvSpPr>
        <p:spPr>
          <a:xfrm>
            <a:off x="17808624" y="3329608"/>
            <a:ext cx="4032448" cy="1944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自己的</a:t>
            </a:r>
            <a:endParaRPr lang="en-US" altLang="zh-CN" sz="4000" dirty="0"/>
          </a:p>
          <a:p>
            <a:pPr algn="ctr"/>
            <a:r>
              <a:rPr lang="en-US" altLang="zh-CN" sz="4000" dirty="0"/>
              <a:t>(</a:t>
            </a:r>
            <a:r>
              <a:rPr lang="en-US" altLang="zh-CN" sz="4000" dirty="0" err="1"/>
              <a:t>src</a:t>
            </a:r>
            <a:r>
              <a:rPr lang="zh-CN" altLang="en-US" sz="4000" dirty="0"/>
              <a:t>下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9709942-CBF6-4DCA-9E61-9C0D8BC62E45}"/>
              </a:ext>
            </a:extLst>
          </p:cNvPr>
          <p:cNvSpPr/>
          <p:nvPr/>
        </p:nvSpPr>
        <p:spPr>
          <a:xfrm>
            <a:off x="2974976" y="9090248"/>
            <a:ext cx="4032448" cy="2448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go-</a:t>
            </a:r>
            <a:r>
              <a:rPr lang="en-US" altLang="zh-CN" sz="4400" dirty="0" err="1"/>
              <a:t>src</a:t>
            </a:r>
            <a:r>
              <a:rPr lang="en-US" altLang="zh-CN" sz="4400" dirty="0"/>
              <a:t>/</a:t>
            </a:r>
            <a:r>
              <a:rPr lang="en-US" altLang="zh-CN" sz="4400" dirty="0" err="1"/>
              <a:t>src</a:t>
            </a:r>
            <a:r>
              <a:rPr lang="en-US" altLang="zh-CN" sz="4400" dirty="0"/>
              <a:t>/</a:t>
            </a:r>
            <a:endParaRPr lang="zh-CN" altLang="en-US" sz="4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8DAC71F-8CAD-485D-803D-D4F07A951888}"/>
              </a:ext>
            </a:extLst>
          </p:cNvPr>
          <p:cNvSpPr/>
          <p:nvPr/>
        </p:nvSpPr>
        <p:spPr>
          <a:xfrm>
            <a:off x="10679832" y="9090248"/>
            <a:ext cx="4032448" cy="24482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GOPATH/</a:t>
            </a:r>
            <a:r>
              <a:rPr lang="en-US" altLang="zh-CN" sz="4400" dirty="0" err="1"/>
              <a:t>src</a:t>
            </a:r>
            <a:r>
              <a:rPr lang="en-US" altLang="zh-CN" sz="4400" dirty="0"/>
              <a:t>/</a:t>
            </a:r>
            <a:endParaRPr lang="zh-CN" altLang="en-US" sz="4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00A630-6816-4633-A739-912916A7476D}"/>
              </a:ext>
            </a:extLst>
          </p:cNvPr>
          <p:cNvSpPr/>
          <p:nvPr/>
        </p:nvSpPr>
        <p:spPr>
          <a:xfrm>
            <a:off x="17808624" y="9090248"/>
            <a:ext cx="4032448" cy="24482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/>
              <a:t>项目下的</a:t>
            </a:r>
          </a:p>
        </p:txBody>
      </p:sp>
      <p:sp>
        <p:nvSpPr>
          <p:cNvPr id="5" name="箭头: 上 4">
            <a:extLst>
              <a:ext uri="{FF2B5EF4-FFF2-40B4-BE49-F238E27FC236}">
                <a16:creationId xmlns:a16="http://schemas.microsoft.com/office/drawing/2014/main" id="{BC4ACCC3-81B1-4A4D-89DE-02200302C3A6}"/>
              </a:ext>
            </a:extLst>
          </p:cNvPr>
          <p:cNvSpPr/>
          <p:nvPr/>
        </p:nvSpPr>
        <p:spPr>
          <a:xfrm>
            <a:off x="4343128" y="5993905"/>
            <a:ext cx="1368152" cy="24482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A04E16C6-10EF-4A9E-A83A-2C5B15115602}"/>
              </a:ext>
            </a:extLst>
          </p:cNvPr>
          <p:cNvSpPr/>
          <p:nvPr/>
        </p:nvSpPr>
        <p:spPr>
          <a:xfrm>
            <a:off x="12011980" y="5945324"/>
            <a:ext cx="1368152" cy="24482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5DD07761-FFA8-47B6-8374-71825704558D}"/>
              </a:ext>
            </a:extLst>
          </p:cNvPr>
          <p:cNvSpPr/>
          <p:nvPr/>
        </p:nvSpPr>
        <p:spPr>
          <a:xfrm>
            <a:off x="19140772" y="6002254"/>
            <a:ext cx="1368152" cy="24482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7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问题建议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35016" y="3041576"/>
            <a:ext cx="16816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</a:rPr>
              <a:t>问题的解决往往可以很好地提升自己的能力，踩的坑多了知道的也就多了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35016" y="5417840"/>
            <a:ext cx="176419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</a:rPr>
              <a:t>先翻译；一些异常往往是可以通过翻译就知道问题的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</a:rPr>
              <a:t>根据指定信息行数尝试利用打印调试的方式找问题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</a:rPr>
              <a:t>根据翻译的信息尝试分析自己产生问题的可能性列举查找问题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pPr marL="914400" indent="-914400">
              <a:buAutoNum type="arabicPeriod"/>
            </a:pP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</a:rPr>
              <a:t>回顾正常流程，对照当前流程以及过程的每个参数变化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  <a:p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中的</a:t>
              </a:r>
              <a:r>
                <a:rPr lang="en-US" altLang="zh-CN" sz="6600" dirty="0"/>
                <a:t>import </a:t>
              </a:r>
              <a:r>
                <a:rPr lang="zh-CN" altLang="en-US" sz="6600" dirty="0"/>
                <a:t>和 </a:t>
              </a:r>
              <a:r>
                <a:rPr lang="en-US" altLang="zh-CN" sz="6600" dirty="0"/>
                <a:t>package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576280" y="3487846"/>
            <a:ext cx="192261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/>
              <a:t>golang</a:t>
            </a:r>
            <a:r>
              <a:rPr lang="zh-CN" altLang="en-US" sz="4800" dirty="0"/>
              <a:t>使胞</a:t>
            </a:r>
            <a:r>
              <a:rPr lang="en-US" altLang="zh-CN" sz="4800" dirty="0"/>
              <a:t>package</a:t>
            </a:r>
            <a:r>
              <a:rPr lang="zh-CN" altLang="en-US" sz="4800" dirty="0"/>
              <a:t>来管理定义模块</a:t>
            </a:r>
            <a:r>
              <a:rPr lang="en-US" altLang="zh-CN" sz="4800" dirty="0"/>
              <a:t>,</a:t>
            </a:r>
            <a:r>
              <a:rPr lang="zh-CN" altLang="en-US" sz="4800" dirty="0"/>
              <a:t>可以使用</a:t>
            </a:r>
            <a:r>
              <a:rPr lang="en-US" altLang="zh-CN" sz="4800" dirty="0"/>
              <a:t>import</a:t>
            </a:r>
            <a:r>
              <a:rPr lang="zh-CN" altLang="en-US" sz="4800" dirty="0"/>
              <a:t>关键字来导入使用。</a:t>
            </a:r>
          </a:p>
          <a:p>
            <a:endParaRPr lang="en-US" altLang="zh-CN" sz="4800" dirty="0"/>
          </a:p>
          <a:p>
            <a:endParaRPr lang="zh-CN" alt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/>
              <a:t>如果导入的是</a:t>
            </a:r>
            <a:r>
              <a:rPr lang="en-US" altLang="zh-CN" sz="4800" dirty="0"/>
              <a:t>go</a:t>
            </a:r>
            <a:r>
              <a:rPr lang="zh-CN" altLang="en-US" sz="4800" dirty="0"/>
              <a:t>自带的包，则会去安装目录</a:t>
            </a:r>
            <a:r>
              <a:rPr lang="en-US" altLang="zh-CN" sz="4800" dirty="0"/>
              <a:t>$GOROOT/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按包路径加载，如</a:t>
            </a:r>
            <a:r>
              <a:rPr lang="en-US" altLang="zh-CN" sz="4800" dirty="0" err="1"/>
              <a:t>fmt</a:t>
            </a:r>
            <a:r>
              <a:rPr lang="zh-CN" altLang="en-US" sz="4800" dirty="0"/>
              <a:t>包</a:t>
            </a:r>
            <a:endParaRPr lang="en-US" altLang="zh-CN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CN" alt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800" dirty="0"/>
              <a:t>如果是我们</a:t>
            </a:r>
            <a:r>
              <a:rPr lang="en-US" altLang="zh-CN" sz="4800" dirty="0"/>
              <a:t>go get</a:t>
            </a:r>
            <a:r>
              <a:rPr lang="zh-CN" altLang="en-US" sz="4800" dirty="0"/>
              <a:t>安装或自定义的包，则会去</a:t>
            </a:r>
            <a:r>
              <a:rPr lang="en-US" altLang="zh-CN" sz="4800" dirty="0"/>
              <a:t>$GOPATH/</a:t>
            </a:r>
            <a:r>
              <a:rPr lang="en-US" altLang="zh-CN" sz="4800" dirty="0" err="1"/>
              <a:t>src</a:t>
            </a:r>
            <a:r>
              <a:rPr lang="zh-CN" altLang="en-US" sz="4800" dirty="0"/>
              <a:t>下加载</a:t>
            </a:r>
            <a:endParaRPr lang="en-US" altLang="zh-CN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055783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中的</a:t>
              </a:r>
              <a:r>
                <a:rPr lang="en-US" altLang="zh-CN" sz="6600" dirty="0" err="1"/>
                <a:t>init</a:t>
              </a:r>
              <a:r>
                <a:rPr lang="zh-CN" altLang="en-US" sz="6600" dirty="0"/>
                <a:t>与</a:t>
              </a:r>
              <a:r>
                <a:rPr lang="en-US" altLang="zh-CN" sz="6600" dirty="0"/>
                <a:t>main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793EA9-C068-4E8D-A5D8-0F2AC12260CF}"/>
              </a:ext>
            </a:extLst>
          </p:cNvPr>
          <p:cNvSpPr txBox="1"/>
          <p:nvPr/>
        </p:nvSpPr>
        <p:spPr>
          <a:xfrm>
            <a:off x="2576280" y="3487846"/>
            <a:ext cx="192261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main</a:t>
            </a:r>
            <a:r>
              <a:rPr lang="zh-CN" altLang="en-US" sz="4800" dirty="0"/>
              <a:t>函数只能用于</a:t>
            </a:r>
            <a:r>
              <a:rPr lang="en-US" altLang="zh-CN" sz="4800" dirty="0"/>
              <a:t>main</a:t>
            </a:r>
            <a:r>
              <a:rPr lang="zh-CN" altLang="en-US" sz="4800" dirty="0"/>
              <a:t>包中，且只能定义一个。如同</a:t>
            </a:r>
            <a:r>
              <a:rPr lang="en-US" altLang="zh-CN" sz="4800" dirty="0"/>
              <a:t>PHP</a:t>
            </a:r>
            <a:r>
              <a:rPr lang="zh-CN" altLang="en-US" sz="4800" dirty="0"/>
              <a:t>框架中的</a:t>
            </a:r>
            <a:r>
              <a:rPr lang="en-US" altLang="zh-CN" sz="4800" dirty="0" err="1"/>
              <a:t>index.php</a:t>
            </a:r>
            <a:endParaRPr lang="en-US" altLang="zh-CN" sz="4800" dirty="0"/>
          </a:p>
          <a:p>
            <a:endParaRPr lang="en-US" altLang="zh-CN" sz="4800" dirty="0"/>
          </a:p>
          <a:p>
            <a:endParaRPr lang="en-US" altLang="zh-CN" sz="4800" dirty="0"/>
          </a:p>
          <a:p>
            <a:r>
              <a:rPr lang="en-US" altLang="zh-CN" sz="4800" dirty="0"/>
              <a:t>go</a:t>
            </a:r>
            <a:r>
              <a:rPr lang="zh-CN" altLang="en-US" sz="4800" dirty="0"/>
              <a:t>语言中</a:t>
            </a:r>
            <a:r>
              <a:rPr lang="en-US" altLang="zh-CN" sz="4800" dirty="0" err="1"/>
              <a:t>init</a:t>
            </a:r>
            <a:r>
              <a:rPr lang="zh-CN" altLang="en-US" sz="4800" dirty="0"/>
              <a:t>函数用于包</a:t>
            </a:r>
            <a:r>
              <a:rPr lang="en-US" altLang="zh-CN" sz="4800" dirty="0"/>
              <a:t>(package)</a:t>
            </a:r>
            <a:r>
              <a:rPr lang="zh-CN" altLang="en-US" sz="4800" dirty="0"/>
              <a:t>的初始化，该函数是</a:t>
            </a:r>
            <a:r>
              <a:rPr lang="en-US" altLang="zh-CN" sz="4800" dirty="0"/>
              <a:t>go</a:t>
            </a:r>
            <a:r>
              <a:rPr lang="zh-CN" altLang="en-US" sz="4800" dirty="0"/>
              <a:t>语言的一个重要特性。可以理解为如同其他语言中的面向对象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15883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en-US" altLang="zh-CN" sz="6600" dirty="0"/>
                <a:t>GO</a:t>
              </a:r>
              <a:r>
                <a:rPr lang="zh-CN" altLang="en-US" sz="6600" dirty="0"/>
                <a:t>中的</a:t>
              </a:r>
              <a:r>
                <a:rPr lang="en-US" altLang="zh-CN" sz="6600" dirty="0" err="1"/>
                <a:t>init</a:t>
              </a:r>
              <a:r>
                <a:rPr lang="zh-CN" altLang="en-US" sz="6600" dirty="0"/>
                <a:t>与</a:t>
              </a:r>
              <a:r>
                <a:rPr lang="en-US" altLang="zh-CN" sz="6600" dirty="0"/>
                <a:t>main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5F2AD0-7AC1-482D-BBBF-3026D3362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891" y="4316916"/>
            <a:ext cx="19154128" cy="80964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803302-774D-43F9-9C04-0E65537327C9}"/>
              </a:ext>
            </a:extLst>
          </p:cNvPr>
          <p:cNvSpPr txBox="1"/>
          <p:nvPr/>
        </p:nvSpPr>
        <p:spPr>
          <a:xfrm>
            <a:off x="2680883" y="3134559"/>
            <a:ext cx="1922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多个包下的执行顺序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483542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 592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594" name="Group 594"/>
          <p:cNvGrpSpPr/>
          <p:nvPr/>
        </p:nvGrpSpPr>
        <p:grpSpPr>
          <a:xfrm>
            <a:off x="9455696" y="6178138"/>
            <a:ext cx="13068300" cy="1348446"/>
            <a:chOff x="-38351" y="977556"/>
            <a:chExt cx="13068300" cy="1348446"/>
          </a:xfrm>
        </p:grpSpPr>
        <p:sp>
          <p:nvSpPr>
            <p:cNvPr id="2" name="text 594"/>
            <p:cNvSpPr/>
            <p:nvPr/>
          </p:nvSpPr>
          <p:spPr>
            <a:xfrm>
              <a:off x="-38351" y="977556"/>
              <a:ext cx="13068300" cy="134844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2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8800" dirty="0"/>
                <a:t>变量常量与</a:t>
              </a:r>
              <a:r>
                <a:rPr lang="zh-CN" altLang="en-US" sz="8800" spc="660" dirty="0"/>
                <a:t>数据类型</a:t>
              </a:r>
              <a:endParaRPr lang="zh-CN" altLang="zh-CN" sz="8800" spc="660" dirty="0"/>
            </a:p>
          </p:txBody>
        </p:sp>
      </p:grpSp>
      <p:grpSp>
        <p:nvGrpSpPr>
          <p:cNvPr id="595" name="Group 595"/>
          <p:cNvGrpSpPr/>
          <p:nvPr/>
        </p:nvGrpSpPr>
        <p:grpSpPr>
          <a:xfrm>
            <a:off x="6543401" y="6134794"/>
            <a:ext cx="1676400" cy="1676400"/>
            <a:chOff x="-2868991" y="-642723"/>
            <a:chExt cx="1676400" cy="1676400"/>
          </a:xfrm>
        </p:grpSpPr>
        <p:grpSp>
          <p:nvGrpSpPr>
            <p:cNvPr id="596" name="Group 596"/>
            <p:cNvGrpSpPr/>
            <p:nvPr/>
          </p:nvGrpSpPr>
          <p:grpSpPr>
            <a:xfrm>
              <a:off x="-2868991" y="-642723"/>
              <a:ext cx="1676400" cy="1676400"/>
              <a:chOff x="-2868991" y="-642723"/>
              <a:chExt cx="1676400" cy="1676400"/>
            </a:xfrm>
          </p:grpSpPr>
          <p:sp>
            <p:nvSpPr>
              <p:cNvPr id="604" name="graph 604"/>
              <p:cNvSpPr/>
              <p:nvPr/>
            </p:nvSpPr>
            <p:spPr>
              <a:xfrm>
                <a:off x="-2868991" y="-642723"/>
                <a:ext cx="1676400" cy="167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6400" h="1676400" extrusionOk="0">
                    <a:moveTo>
                      <a:pt x="0" y="838200"/>
                    </a:moveTo>
                    <a:cubicBezTo>
                      <a:pt x="0" y="375345"/>
                      <a:pt x="375361" y="0"/>
                      <a:pt x="838291" y="0"/>
                    </a:cubicBezTo>
                    <a:cubicBezTo>
                      <a:pt x="1301206" y="0"/>
                      <a:pt x="1676400" y="375345"/>
                      <a:pt x="1676400" y="838200"/>
                    </a:cubicBezTo>
                    <a:cubicBezTo>
                      <a:pt x="1676400" y="1301054"/>
                      <a:pt x="1301206" y="1676400"/>
                      <a:pt x="838291" y="1676400"/>
                    </a:cubicBezTo>
                    <a:cubicBezTo>
                      <a:pt x="375361" y="1676400"/>
                      <a:pt x="0" y="1301054"/>
                      <a:pt x="0" y="838200"/>
                    </a:cubicBezTo>
                    <a:close/>
                  </a:path>
                </a:pathLst>
              </a:custGeom>
              <a:solidFill>
                <a:srgbClr val="40A693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603" name="graph 603"/>
              <p:cNvSpPr/>
              <p:nvPr/>
            </p:nvSpPr>
            <p:spPr>
              <a:xfrm>
                <a:off x="-2526091" y="-223623"/>
                <a:ext cx="990600" cy="838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90600" h="838200" extrusionOk="0">
                    <a:moveTo>
                      <a:pt x="794064" y="150830"/>
                    </a:moveTo>
                    <a:lnTo>
                      <a:pt x="598429" y="548609"/>
                    </a:lnTo>
                    <a:lnTo>
                      <a:pt x="794064" y="548609"/>
                    </a:lnTo>
                    <a:cubicBezTo>
                      <a:pt x="794064" y="548609"/>
                      <a:pt x="794064" y="150830"/>
                      <a:pt x="794064" y="150830"/>
                    </a:cubicBezTo>
                    <a:close/>
                    <a:moveTo>
                      <a:pt x="895807" y="656036"/>
                    </a:moveTo>
                    <a:lnTo>
                      <a:pt x="895807" y="826632"/>
                    </a:lnTo>
                    <a:lnTo>
                      <a:pt x="794064" y="826632"/>
                    </a:lnTo>
                    <a:lnTo>
                      <a:pt x="794064" y="656036"/>
                    </a:lnTo>
                    <a:lnTo>
                      <a:pt x="505907" y="656036"/>
                    </a:lnTo>
                    <a:lnTo>
                      <a:pt x="505907" y="546856"/>
                    </a:lnTo>
                    <a:lnTo>
                      <a:pt x="773353" y="12192"/>
                    </a:lnTo>
                    <a:lnTo>
                      <a:pt x="895807" y="12192"/>
                    </a:lnTo>
                    <a:lnTo>
                      <a:pt x="895807" y="548609"/>
                    </a:lnTo>
                    <a:lnTo>
                      <a:pt x="990600" y="548609"/>
                    </a:lnTo>
                    <a:lnTo>
                      <a:pt x="990600" y="656036"/>
                    </a:lnTo>
                    <a:cubicBezTo>
                      <a:pt x="990600" y="656036"/>
                      <a:pt x="895807" y="656036"/>
                      <a:pt x="895807" y="656036"/>
                    </a:cubicBezTo>
                    <a:close/>
                    <a:moveTo>
                      <a:pt x="338785" y="419039"/>
                    </a:moveTo>
                    <a:cubicBezTo>
                      <a:pt x="338785" y="343189"/>
                      <a:pt x="334929" y="282503"/>
                      <a:pt x="327294" y="236997"/>
                    </a:cubicBezTo>
                    <a:cubicBezTo>
                      <a:pt x="319567" y="191490"/>
                      <a:pt x="307482" y="158160"/>
                      <a:pt x="291144" y="137022"/>
                    </a:cubicBezTo>
                    <a:cubicBezTo>
                      <a:pt x="274701" y="115763"/>
                      <a:pt x="252404" y="105201"/>
                      <a:pt x="224180" y="105201"/>
                    </a:cubicBezTo>
                    <a:cubicBezTo>
                      <a:pt x="181188" y="105201"/>
                      <a:pt x="150769" y="129189"/>
                      <a:pt x="133045" y="177195"/>
                    </a:cubicBezTo>
                    <a:cubicBezTo>
                      <a:pt x="115214" y="225186"/>
                      <a:pt x="106299" y="305760"/>
                      <a:pt x="106299" y="419039"/>
                    </a:cubicBezTo>
                    <a:cubicBezTo>
                      <a:pt x="106299" y="528584"/>
                      <a:pt x="115412" y="608045"/>
                      <a:pt x="133441" y="657773"/>
                    </a:cubicBezTo>
                    <a:cubicBezTo>
                      <a:pt x="151561" y="707517"/>
                      <a:pt x="181188" y="732388"/>
                      <a:pt x="222290" y="732388"/>
                    </a:cubicBezTo>
                    <a:cubicBezTo>
                      <a:pt x="262813" y="732388"/>
                      <a:pt x="292333" y="707136"/>
                      <a:pt x="310956" y="656661"/>
                    </a:cubicBezTo>
                    <a:cubicBezTo>
                      <a:pt x="329473" y="606171"/>
                      <a:pt x="338785" y="526968"/>
                      <a:pt x="338785" y="419039"/>
                    </a:cubicBezTo>
                    <a:close/>
                    <a:moveTo>
                      <a:pt x="445571" y="419039"/>
                    </a:moveTo>
                    <a:cubicBezTo>
                      <a:pt x="445571" y="555939"/>
                      <a:pt x="426750" y="659892"/>
                      <a:pt x="389214" y="731260"/>
                    </a:cubicBezTo>
                    <a:cubicBezTo>
                      <a:pt x="351571" y="802507"/>
                      <a:pt x="295595" y="838200"/>
                      <a:pt x="221406" y="838200"/>
                    </a:cubicBezTo>
                    <a:cubicBezTo>
                      <a:pt x="73807" y="838200"/>
                      <a:pt x="0" y="698433"/>
                      <a:pt x="0" y="419039"/>
                    </a:cubicBezTo>
                    <a:cubicBezTo>
                      <a:pt x="0" y="322417"/>
                      <a:pt x="8229" y="243215"/>
                      <a:pt x="24673" y="181538"/>
                    </a:cubicBezTo>
                    <a:cubicBezTo>
                      <a:pt x="41010" y="119862"/>
                      <a:pt x="65181" y="74234"/>
                      <a:pt x="97078" y="44516"/>
                    </a:cubicBezTo>
                    <a:cubicBezTo>
                      <a:pt x="129082" y="14798"/>
                      <a:pt x="171373" y="0"/>
                      <a:pt x="224180" y="0"/>
                    </a:cubicBezTo>
                    <a:cubicBezTo>
                      <a:pt x="299359" y="0"/>
                      <a:pt x="355031" y="34320"/>
                      <a:pt x="391195" y="102839"/>
                    </a:cubicBezTo>
                    <a:cubicBezTo>
                      <a:pt x="427451" y="171465"/>
                      <a:pt x="445571" y="276910"/>
                      <a:pt x="445571" y="419039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  <a:endParaRPr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变量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45B23A-B2BB-41DF-AEA9-83DCC21DDD31}"/>
              </a:ext>
            </a:extLst>
          </p:cNvPr>
          <p:cNvSpPr txBox="1"/>
          <p:nvPr/>
        </p:nvSpPr>
        <p:spPr>
          <a:xfrm>
            <a:off x="2576280" y="2897560"/>
            <a:ext cx="1922613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zh-CN" altLang="en-US" sz="4800" dirty="0"/>
              <a:t>基础声明方式</a:t>
            </a:r>
            <a:r>
              <a:rPr lang="en-US" altLang="zh-CN" sz="4800" dirty="0"/>
              <a:t>:    var    </a:t>
            </a:r>
            <a:r>
              <a:rPr lang="zh-CN" altLang="en-US" sz="4800" dirty="0"/>
              <a:t>变量名    变量类型</a:t>
            </a: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 startAt="2"/>
            </a:pPr>
            <a:r>
              <a:rPr lang="zh-CN" altLang="en-US" sz="4800" dirty="0"/>
              <a:t>批量声明方式</a:t>
            </a:r>
            <a:r>
              <a:rPr lang="en-US" altLang="zh-CN" sz="4800" dirty="0"/>
              <a:t>:</a:t>
            </a:r>
          </a:p>
          <a:p>
            <a:endParaRPr lang="en-US" altLang="zh-CN" sz="4800" dirty="0"/>
          </a:p>
          <a:p>
            <a:pPr lvl="2"/>
            <a:r>
              <a:rPr lang="en-US" altLang="zh-CN" sz="4800" dirty="0"/>
              <a:t>var </a:t>
            </a:r>
            <a:r>
              <a:rPr lang="zh-CN" altLang="en-US" sz="4800" dirty="0"/>
              <a:t>变量名</a:t>
            </a:r>
            <a:r>
              <a:rPr lang="en-US" altLang="zh-CN" sz="4800" dirty="0"/>
              <a:t>,</a:t>
            </a:r>
            <a:r>
              <a:rPr lang="zh-CN" altLang="en-US" sz="4800" dirty="0"/>
              <a:t>变量名</a:t>
            </a:r>
            <a:r>
              <a:rPr lang="en-US" altLang="zh-CN" sz="4800" dirty="0"/>
              <a:t>2  </a:t>
            </a:r>
            <a:r>
              <a:rPr lang="zh-CN" altLang="en-US" sz="4800" dirty="0"/>
              <a:t>类型</a:t>
            </a:r>
            <a:endParaRPr lang="en-US" altLang="zh-CN" sz="4800" dirty="0"/>
          </a:p>
          <a:p>
            <a:pPr lvl="2"/>
            <a:r>
              <a:rPr lang="en-US" altLang="zh-CN" sz="4800" dirty="0"/>
              <a:t>var (</a:t>
            </a:r>
          </a:p>
          <a:p>
            <a:pPr lvl="2"/>
            <a:r>
              <a:rPr lang="en-US" altLang="zh-CN" sz="4800" dirty="0"/>
              <a:t>	a string</a:t>
            </a:r>
          </a:p>
          <a:p>
            <a:pPr lvl="2"/>
            <a:r>
              <a:rPr lang="en-US" altLang="zh-CN" sz="4800" dirty="0"/>
              <a:t>	b string</a:t>
            </a:r>
          </a:p>
          <a:p>
            <a:pPr lvl="2"/>
            <a:r>
              <a:rPr lang="en-US" altLang="zh-CN" sz="4800" dirty="0"/>
              <a:t>)</a:t>
            </a:r>
          </a:p>
          <a:p>
            <a:endParaRPr lang="en-US" altLang="zh-CN" sz="4800" dirty="0"/>
          </a:p>
          <a:p>
            <a:pPr marL="914400" indent="-914400">
              <a:buAutoNum type="arabicPeriod" startAt="3"/>
            </a:pPr>
            <a:r>
              <a:rPr lang="zh-CN" altLang="en-US" sz="4800" dirty="0"/>
              <a:t>短变量声明方式</a:t>
            </a:r>
            <a:r>
              <a:rPr lang="en-US" altLang="zh-CN" sz="4800" dirty="0"/>
              <a:t>(</a:t>
            </a:r>
            <a:r>
              <a:rPr lang="zh-CN" altLang="en-US" sz="4800" dirty="0"/>
              <a:t>一般常用这种</a:t>
            </a:r>
            <a:r>
              <a:rPr lang="en-US" altLang="zh-CN" sz="4800" dirty="0"/>
              <a:t>)</a:t>
            </a:r>
          </a:p>
          <a:p>
            <a:endParaRPr lang="en-US" altLang="zh-CN" sz="4800" dirty="0"/>
          </a:p>
          <a:p>
            <a:r>
              <a:rPr lang="en-US" altLang="zh-CN" sz="4800" dirty="0"/>
              <a:t>	</a:t>
            </a:r>
            <a:r>
              <a:rPr lang="zh-CN" altLang="en-US" sz="4800" dirty="0"/>
              <a:t>变量名 </a:t>
            </a:r>
            <a:r>
              <a:rPr lang="en-US" altLang="zh-CN" sz="4800" dirty="0"/>
              <a:t>:= </a:t>
            </a:r>
            <a:r>
              <a:rPr lang="zh-CN" altLang="en-US" sz="4800" dirty="0"/>
              <a:t>值</a:t>
            </a:r>
            <a:endParaRPr lang="en-US" altLang="zh-CN" sz="4800" dirty="0"/>
          </a:p>
          <a:p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517651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常量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45B23A-B2BB-41DF-AEA9-83DCC21DDD31}"/>
              </a:ext>
            </a:extLst>
          </p:cNvPr>
          <p:cNvSpPr txBox="1"/>
          <p:nvPr/>
        </p:nvSpPr>
        <p:spPr>
          <a:xfrm>
            <a:off x="2576280" y="2897560"/>
            <a:ext cx="1922613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zh-CN" altLang="en-US" sz="4800" dirty="0"/>
              <a:t>基础声明方式</a:t>
            </a:r>
            <a:r>
              <a:rPr lang="en-US" altLang="zh-CN" sz="4800" dirty="0"/>
              <a:t>:    const    </a:t>
            </a:r>
            <a:r>
              <a:rPr lang="zh-CN" altLang="en-US" sz="4800" dirty="0"/>
              <a:t>常量名  </a:t>
            </a:r>
            <a:r>
              <a:rPr lang="en-US" altLang="zh-CN" sz="4800" dirty="0"/>
              <a:t>=</a:t>
            </a:r>
            <a:r>
              <a:rPr lang="zh-CN" altLang="en-US" sz="4800" dirty="0"/>
              <a:t>  常量值</a:t>
            </a:r>
            <a:endParaRPr lang="en-US" altLang="zh-CN" sz="4800" dirty="0"/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914400" indent="-914400">
              <a:buAutoNum type="arabicPeriod" startAt="2"/>
            </a:pPr>
            <a:r>
              <a:rPr lang="zh-CN" altLang="en-US" sz="4800" dirty="0"/>
              <a:t>批量声明方式</a:t>
            </a:r>
            <a:r>
              <a:rPr lang="en-US" altLang="zh-CN" sz="4800" dirty="0"/>
              <a:t>:</a:t>
            </a:r>
          </a:p>
          <a:p>
            <a:endParaRPr lang="en-US" altLang="zh-CN" sz="4800" dirty="0"/>
          </a:p>
          <a:p>
            <a:pPr lvl="2"/>
            <a:r>
              <a:rPr lang="en-US" altLang="zh-CN" sz="4800" dirty="0"/>
              <a:t>const (</a:t>
            </a:r>
          </a:p>
          <a:p>
            <a:pPr lvl="2"/>
            <a:r>
              <a:rPr lang="en-US" altLang="zh-CN" sz="4800" dirty="0"/>
              <a:t>	a = “p”</a:t>
            </a:r>
          </a:p>
          <a:p>
            <a:pPr lvl="2"/>
            <a:r>
              <a:rPr lang="en-US" altLang="zh-CN" sz="4800" dirty="0"/>
              <a:t>	b = “c”</a:t>
            </a:r>
          </a:p>
          <a:p>
            <a:pPr lvl="2"/>
            <a:r>
              <a:rPr lang="en-US" altLang="zh-CN" sz="4800" dirty="0"/>
              <a:t>)</a:t>
            </a:r>
          </a:p>
          <a:p>
            <a:endParaRPr lang="en-US" altLang="zh-CN" sz="4800" dirty="0"/>
          </a:p>
          <a:p>
            <a:pPr marL="914400" indent="-914400">
              <a:buAutoNum type="arabicPeriod" startAt="3"/>
            </a:pPr>
            <a:r>
              <a:rPr lang="en-US" altLang="zh-CN" sz="4800" dirty="0"/>
              <a:t>iota</a:t>
            </a:r>
          </a:p>
          <a:p>
            <a:endParaRPr lang="en-US" altLang="zh-CN" sz="4800" dirty="0"/>
          </a:p>
          <a:p>
            <a:r>
              <a:rPr lang="en-US" altLang="zh-CN" sz="4800" dirty="0"/>
              <a:t>	const(</a:t>
            </a:r>
          </a:p>
          <a:p>
            <a:r>
              <a:rPr lang="en-US" altLang="zh-CN" sz="4800" dirty="0"/>
              <a:t>		n1 = iota</a:t>
            </a:r>
          </a:p>
          <a:p>
            <a:r>
              <a:rPr lang="en-US" altLang="zh-CN" sz="4800" dirty="0"/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116843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B34200-B795-48BB-8227-02A420F67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064" y="2778544"/>
            <a:ext cx="16633848" cy="102142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79C0DD-E674-4F11-BB9B-CC3F52BC0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20" y="3113584"/>
            <a:ext cx="21402185" cy="89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dirty="0"/>
                <a:t>整数类型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整型数据分为两类，有符号和无符号两种类型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有符号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: int, int8, int16, int32, int64</a:t>
            </a: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无符号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: 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uint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, uint8, uint16, uint32, uint64, byte</a:t>
            </a: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byte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与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uint8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类似，一般用来存储单个字符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在保证程序正确运行下，尽量使用占用空间小的数据类型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fmt.Printf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("%T", 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var_name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输出变量类型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unsafe.Sizeof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var_name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查看变量占用字节</a:t>
            </a:r>
          </a:p>
        </p:txBody>
      </p:sp>
    </p:spTree>
    <p:extLst>
      <p:ext uri="{BB962C8B-B14F-4D97-AF65-F5344CB8AC3E}">
        <p14:creationId xmlns:p14="http://schemas.microsoft.com/office/powerpoint/2010/main" val="2643511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dirty="0"/>
                <a:t>布尔类型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语言中以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bool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类型进行声明布尔型数据，布尔型数据只有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true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（真）和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false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（假）两个值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 注意：</a:t>
            </a: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    布尔类型变量的默认值为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false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   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语言中不允许将整型强制转换为布尔型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   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布尔型无法参与数值运算，也无法与其他类型进行转换。</a:t>
            </a:r>
          </a:p>
        </p:txBody>
      </p:sp>
    </p:spTree>
    <p:extLst>
      <p:ext uri="{BB962C8B-B14F-4D97-AF65-F5344CB8AC3E}">
        <p14:creationId xmlns:p14="http://schemas.microsoft.com/office/powerpoint/2010/main" val="9721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课程解答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35016" y="3041576"/>
            <a:ext cx="16816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以</a:t>
            </a:r>
            <a:r>
              <a:rPr lang="en-US" altLang="zh-CN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go</a:t>
            </a:r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为基础分为</a:t>
            </a:r>
            <a:r>
              <a:rPr lang="en-US" altLang="zh-CN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3</a:t>
            </a:r>
            <a:r>
              <a:rPr lang="zh-CN" altLang="en-US" sz="48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大块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5016" y="4632713"/>
            <a:ext cx="16816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1.	Go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的基础语法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r>
              <a:rPr lang="en-US" altLang="zh-CN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2.	Go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并发并、网络编程，</a:t>
            </a:r>
            <a:r>
              <a:rPr lang="en-US" altLang="zh-CN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web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框架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endParaRPr lang="zh-CN" altLang="en-US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742950" indent="-742950">
              <a:buAutoNum type="arabicPeriod" startAt="3"/>
            </a:pPr>
            <a:r>
              <a:rPr lang="en-US" altLang="zh-CN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Go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微服务如</a:t>
            </a:r>
            <a:r>
              <a:rPr lang="en-US" altLang="zh-CN" sz="4000" dirty="0" err="1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grpc</a:t>
            </a:r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等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742950" indent="-742950">
              <a:buAutoNum type="arabicPeriod" startAt="3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pPr marL="742950" indent="-742950">
              <a:buAutoNum type="arabicPeriod" startAt="3"/>
            </a:pP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r>
              <a:rPr lang="zh-CN" altLang="en-US" sz="4000" dirty="0"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说明：第一期以运用为核心，暂无设计项目实战，只有案例</a:t>
            </a:r>
            <a:endParaRPr lang="en-US" altLang="zh-CN" sz="4000" dirty="0"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dirty="0"/>
                <a:t>整数类型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整型数据分为两类，有符号和无符号两种类型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有符号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: int, int8, int16, int32, int64</a:t>
            </a: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无符号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: 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uint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, uint8, uint16, uint32, uint64, byte</a:t>
            </a: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byte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与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uint8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类似，一般用来存储单个字符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在保证程序正确运行下，尽量使用占用空间小的数据类型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fmt.Printf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("%T", 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var_name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输出变量类型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unsafe.Sizeof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var_name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查看变量占用字节</a:t>
            </a:r>
          </a:p>
        </p:txBody>
      </p:sp>
    </p:spTree>
    <p:extLst>
      <p:ext uri="{BB962C8B-B14F-4D97-AF65-F5344CB8AC3E}">
        <p14:creationId xmlns:p14="http://schemas.microsoft.com/office/powerpoint/2010/main" val="3818635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spc="660" dirty="0"/>
                <a:t>浮点</a:t>
              </a:r>
              <a:r>
                <a:rPr lang="zh-CN" altLang="en-US" sz="6600" dirty="0"/>
                <a:t>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浮点型也就是小数类型，可以存放小数。比如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6.6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-12.34</a:t>
            </a: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571500" indent="-571500" algn="l">
              <a:buFontTx/>
              <a:buChar char="-"/>
            </a:pP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关于浮点数在机器中存放形式的简单说明，浮点数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=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符号位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+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指数位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+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尾数位</a:t>
            </a:r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marL="571500" indent="-571500" algn="l">
              <a:buFontTx/>
              <a:buChar char="-"/>
            </a:pP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571500" indent="-571500" algn="l">
              <a:buFontTx/>
              <a:buChar char="-"/>
            </a:pP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571500" indent="-571500" algn="l">
              <a:buFontTx/>
              <a:buChar char="-"/>
            </a:pP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尾数部分可能丢失，造成精度损失。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-123.0000901</a:t>
            </a:r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9946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dirty="0"/>
                <a:t>字符串类型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语言中的字符串以原生数据类型出现，使用字符串就像使用其他原生数据类型（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int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bool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float32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、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float64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等）一样。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语言里的字符串的内部实现使用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UTF-8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编码。 字符串的值为双引号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(")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中的内容，可以在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语言的源码中直接添加非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ASCII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码字符，例如：</a:t>
            </a:r>
          </a:p>
        </p:txBody>
      </p:sp>
    </p:spTree>
    <p:extLst>
      <p:ext uri="{BB962C8B-B14F-4D97-AF65-F5344CB8AC3E}">
        <p14:creationId xmlns:p14="http://schemas.microsoft.com/office/powerpoint/2010/main" val="1623332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dirty="0"/>
                <a:t>字符串常用函数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8514B3-2360-401A-ABA5-9351E6264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000" y="3185592"/>
            <a:ext cx="17497944" cy="71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1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en-US" altLang="zh-CN" sz="6600" dirty="0"/>
                <a:t>byte</a:t>
              </a:r>
              <a:r>
                <a:rPr lang="zh-CN" altLang="en-US" sz="6600" dirty="0"/>
                <a:t>和</a:t>
              </a:r>
              <a:r>
                <a:rPr lang="en-US" altLang="zh-CN" sz="6600" dirty="0"/>
                <a:t>rune</a:t>
              </a:r>
              <a:r>
                <a:rPr lang="zh-CN" altLang="en-US" sz="6600" dirty="0"/>
                <a:t>类型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组成每个字符串的元素叫做“字符”，可以通过遍历或者单个获取字符串元素获得字符。 字符用单引号（’）包裹起来，如：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 	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ar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 a := '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中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’</a:t>
            </a:r>
          </a:p>
          <a:p>
            <a:pPr algn="l"/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	var b := ‘x’</a:t>
            </a: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语言的字符有以下两种：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	uint8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类型，或者叫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byte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型，代表了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ASCII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码的一个字符。</a:t>
            </a:r>
          </a:p>
          <a:p>
            <a:pPr algn="l"/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  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	rune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类型，代表一个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UTF-8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字符。</a:t>
            </a: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	</a:t>
            </a:r>
            <a:endParaRPr lang="zh-CN" altLang="en-US" sz="40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9492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spc="660" dirty="0"/>
                <a:t>数据类型</a:t>
              </a:r>
              <a:r>
                <a:rPr lang="en-US" altLang="zh-CN" sz="6600" spc="660" dirty="0"/>
                <a:t>-</a:t>
              </a:r>
              <a:r>
                <a:rPr lang="zh-CN" altLang="en-US" sz="6600" spc="660" dirty="0"/>
                <a:t>强转</a:t>
              </a:r>
              <a:endParaRPr lang="zh-CN" altLang="zh-CN" sz="6600" spc="66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B91241-77A5-4BBE-B8BB-E102FB9508CE}"/>
              </a:ext>
            </a:extLst>
          </p:cNvPr>
          <p:cNvSpPr txBox="1"/>
          <p:nvPr/>
        </p:nvSpPr>
        <p:spPr>
          <a:xfrm>
            <a:off x="2758952" y="3257600"/>
            <a:ext cx="197301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l">
              <a:buAutoNum type="arabicPeriod"/>
            </a:pP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语言不存在隐式类型转换，所有的类型转换都必须显式的声明（隐式转化就是自动转化）</a:t>
            </a:r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marL="742950" indent="-742950" algn="l">
              <a:buAutoNum type="arabicPeriod"/>
            </a:pP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indent="-742950" algn="l">
              <a:buAutoNum type="arabicPeriod"/>
            </a:pPr>
            <a:endParaRPr lang="en-US" altLang="zh-CN" sz="4000" dirty="0">
              <a:solidFill>
                <a:srgbClr val="333333"/>
              </a:solidFill>
              <a:latin typeface="-apple-system"/>
            </a:endParaRPr>
          </a:p>
          <a:p>
            <a:pPr marL="742950" indent="-742950" algn="l">
              <a:buAutoNum type="arabicPeriod"/>
            </a:pPr>
            <a:endParaRPr lang="en-US" altLang="zh-CN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indent="-742950" algn="l">
              <a:buAutoNum type="arabicPeriod"/>
            </a:pP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格式 ：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valueOfTypeB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 = 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typeB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-apple-system"/>
              </a:rPr>
              <a:t>valueOfTypeA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（类型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的值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=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类型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B(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类型 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A 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的值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69269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1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20035" y="5703631"/>
            <a:ext cx="23926800" cy="2194560"/>
            <a:chOff x="0" y="0"/>
            <a:chExt cx="23926800" cy="2194560"/>
          </a:xfrm>
        </p:grpSpPr>
        <p:sp>
          <p:nvSpPr>
            <p:cNvPr id="2" name="text 363"/>
            <p:cNvSpPr/>
            <p:nvPr/>
          </p:nvSpPr>
          <p:spPr>
            <a:xfrm>
              <a:off x="0" y="0"/>
              <a:ext cx="23926800" cy="219456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88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13200" spc="660"/>
                <a:t>THANK YOU</a:t>
              </a:r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920918" y="8099872"/>
            <a:ext cx="8697681" cy="741100"/>
            <a:chOff x="71755" y="143510"/>
            <a:chExt cx="8697681" cy="741100"/>
          </a:xfrm>
        </p:grpSpPr>
        <p:sp>
          <p:nvSpPr>
            <p:cNvPr id="3" name="text 365"/>
            <p:cNvSpPr/>
            <p:nvPr/>
          </p:nvSpPr>
          <p:spPr>
            <a:xfrm>
              <a:off x="71755" y="143510"/>
              <a:ext cx="8697681" cy="74110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4950" spc="660" dirty="0"/>
                <a:t>主讲老师</a:t>
              </a:r>
              <a:r>
                <a:rPr lang="zh-CN" sz="4950" spc="660" dirty="0"/>
                <a:t>：</a:t>
              </a:r>
              <a:r>
                <a:rPr lang="en-US" altLang="zh-CN" sz="4950" dirty="0"/>
                <a:t>shineyork</a:t>
              </a:r>
              <a:r>
                <a:rPr lang="zh-CN" altLang="en-US" sz="4950" dirty="0"/>
                <a:t>老师</a:t>
              </a:r>
              <a:endParaRPr lang="zh-CN" sz="4950" spc="66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课程内容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830152-C150-4365-98C1-14B4251FF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2" y="2321496"/>
            <a:ext cx="10005350" cy="109381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课程基础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511" y="5057800"/>
            <a:ext cx="6336704" cy="6336704"/>
          </a:xfrm>
          <a:prstGeom prst="rect">
            <a:avLst/>
          </a:prstGeom>
        </p:spPr>
      </p:pic>
      <p:sp>
        <p:nvSpPr>
          <p:cNvPr id="11" name="云形 10"/>
          <p:cNvSpPr/>
          <p:nvPr/>
        </p:nvSpPr>
        <p:spPr>
          <a:xfrm>
            <a:off x="13889355" y="4592320"/>
            <a:ext cx="3337560" cy="25685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文泉驿微米黑" panose="020B0606030804020204" charset="-122"/>
                <a:ea typeface="文泉驿微米黑" panose="020B0606030804020204" charset="-122"/>
              </a:rPr>
              <a:t>感觉多内容、要啥基础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补课</a:t>
              </a:r>
              <a:r>
                <a:rPr lang="en-US" altLang="zh-CN" sz="6600" dirty="0"/>
                <a:t>/</a:t>
              </a:r>
              <a:r>
                <a:rPr lang="zh-CN" altLang="en-US" sz="6600" dirty="0"/>
                <a:t>扩展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56" y="5374819"/>
            <a:ext cx="4669110" cy="4669110"/>
          </a:xfrm>
          <a:prstGeom prst="rect">
            <a:avLst/>
          </a:prstGeom>
        </p:spPr>
      </p:pic>
      <p:sp>
        <p:nvSpPr>
          <p:cNvPr id="5" name="箭头: 燕尾形 4"/>
          <p:cNvSpPr/>
          <p:nvPr/>
        </p:nvSpPr>
        <p:spPr>
          <a:xfrm>
            <a:off x="9667875" y="6685915"/>
            <a:ext cx="4108450" cy="211645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文泉驿微米黑" panose="020B0606030804020204" charset="-122"/>
                <a:ea typeface="文泉驿微米黑" panose="020B0606030804020204" charset="-122"/>
              </a:rPr>
              <a:t>找班主任老师</a:t>
            </a:r>
          </a:p>
        </p:txBody>
      </p:sp>
      <p:sp>
        <p:nvSpPr>
          <p:cNvPr id="8" name="云形 7"/>
          <p:cNvSpPr/>
          <p:nvPr/>
        </p:nvSpPr>
        <p:spPr>
          <a:xfrm>
            <a:off x="3785235" y="6344920"/>
            <a:ext cx="4735195" cy="30187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文泉驿微米黑" panose="020B0606030804020204" charset="-122"/>
                <a:ea typeface="文泉驿微米黑" panose="020B0606030804020204" charset="-122"/>
              </a:rPr>
              <a:t>期望补课、或者增加的扩展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4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78" name="Group 178"/>
          <p:cNvGrpSpPr/>
          <p:nvPr/>
        </p:nvGrpSpPr>
        <p:grpSpPr>
          <a:xfrm>
            <a:off x="2054748" y="834863"/>
            <a:ext cx="20269200" cy="1087798"/>
            <a:chOff x="0" y="58081"/>
            <a:chExt cx="20269200" cy="1087798"/>
          </a:xfrm>
        </p:grpSpPr>
        <p:sp>
          <p:nvSpPr>
            <p:cNvPr id="2" name="text 178"/>
            <p:cNvSpPr/>
            <p:nvPr/>
          </p:nvSpPr>
          <p:spPr>
            <a:xfrm>
              <a:off x="0" y="58081"/>
              <a:ext cx="20269200" cy="10877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7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altLang="en-US" sz="6600" dirty="0"/>
                <a:t>课程说明</a:t>
              </a:r>
              <a:r>
                <a:rPr lang="en-US" altLang="zh-CN" sz="6600" dirty="0"/>
                <a:t>-</a:t>
              </a:r>
              <a:r>
                <a:rPr lang="zh-CN" altLang="en-US" sz="6600" dirty="0"/>
                <a:t>作业</a:t>
              </a:r>
              <a:endParaRPr lang="zh-CN" altLang="zh-CN" sz="6600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4733764"/>
            <a:ext cx="4752528" cy="4752528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8663608" y="6101916"/>
            <a:ext cx="3096344" cy="2016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984088" y="3833664"/>
            <a:ext cx="10009112" cy="6552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提交时间：下次课程之前</a:t>
            </a:r>
            <a:endParaRPr lang="en-US" altLang="zh-CN" sz="4000" dirty="0">
              <a:solidFill>
                <a:schemeClr val="tx1"/>
              </a:solidFill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邮箱：</a:t>
            </a:r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  <a:hlinkClick r:id="rId6"/>
              </a:rPr>
              <a:t>shineyork@sixstaredu.com</a:t>
            </a:r>
            <a:endParaRPr lang="en-US" altLang="zh-CN" sz="4000" dirty="0">
              <a:solidFill>
                <a:schemeClr val="tx1"/>
              </a:solidFill>
              <a:latin typeface="文泉驿微米黑" panose="020B0606030804020204" charset="-122"/>
              <a:ea typeface="文泉驿微米黑" panose="020B0606030804020204" charset="-122"/>
              <a:cs typeface="文泉驿微米黑" panose="020B0606030804020204" charset="-122"/>
            </a:endParaRP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文章笔记</a:t>
            </a:r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:https://</a:t>
            </a:r>
            <a:r>
              <a:rPr lang="en-US" altLang="zh-CN" sz="4000" dirty="0" err="1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six.club</a:t>
            </a:r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/articles</a:t>
            </a: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</a:p>
          <a:p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	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格式：第几次课</a:t>
            </a:r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-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主题</a:t>
            </a:r>
            <a:r>
              <a:rPr lang="en-US" altLang="zh-CN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-</a:t>
            </a:r>
            <a:r>
              <a:rPr lang="zh-CN" altLang="en-US" sz="4000" dirty="0">
                <a:solidFill>
                  <a:schemeClr val="tx1"/>
                </a:solidFill>
                <a:latin typeface="文泉驿微米黑" panose="020B0606030804020204" charset="-122"/>
                <a:ea typeface="文泉驿微米黑" panose="020B0606030804020204" charset="-122"/>
                <a:cs typeface="文泉驿微米黑" panose="020B0606030804020204" charset="-122"/>
              </a:rPr>
              <a:t>你的姓名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383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10" name="Group 10"/>
          <p:cNvGrpSpPr/>
          <p:nvPr/>
        </p:nvGrpSpPr>
        <p:grpSpPr>
          <a:xfrm>
            <a:off x="8790891" y="5345132"/>
            <a:ext cx="11178540" cy="2119170"/>
            <a:chOff x="2156862" y="-632834"/>
            <a:chExt cx="10751382" cy="2119170"/>
          </a:xfrm>
        </p:grpSpPr>
        <p:sp>
          <p:nvSpPr>
            <p:cNvPr id="2" name="text 10"/>
            <p:cNvSpPr/>
            <p:nvPr/>
          </p:nvSpPr>
          <p:spPr>
            <a:xfrm>
              <a:off x="2156862" y="-632834"/>
              <a:ext cx="10751382" cy="211917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91000"/>
                </a:lnSpc>
                <a:defRPr spc="660">
                  <a:solidFill>
                    <a:srgbClr val="404040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algn="r">
                <a:defRPr sz="2400" spc="0"/>
              </a:pPr>
              <a:r>
                <a:rPr lang="en-US" altLang="zh-CN" sz="7200" dirty="0"/>
                <a:t>01-Go</a:t>
              </a:r>
              <a:r>
                <a:rPr lang="zh-CN" altLang="en-US" sz="7200"/>
                <a:t>基础</a:t>
              </a:r>
              <a:endParaRPr lang="en-US" altLang="zh-CN" sz="7200"/>
            </a:p>
            <a:p>
              <a:pPr lvl="0" algn="r">
                <a:defRPr sz="2400" spc="0"/>
              </a:pPr>
              <a:r>
                <a:rPr lang="en-US" altLang="zh-CN" sz="7200" dirty="0"/>
                <a:t>01-</a:t>
              </a:r>
              <a:r>
                <a:rPr lang="zh-CN" altLang="en-US" sz="6600" dirty="0"/>
                <a:t>快速入门</a:t>
              </a:r>
              <a:endParaRPr lang="zh-CN" altLang="en-US" sz="720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71641" y="7962900"/>
            <a:ext cx="8697681" cy="621030"/>
            <a:chOff x="0" y="0"/>
            <a:chExt cx="8697681" cy="621030"/>
          </a:xfrm>
        </p:grpSpPr>
        <p:sp>
          <p:nvSpPr>
            <p:cNvPr id="3" name="text 11"/>
            <p:cNvSpPr/>
            <p:nvPr/>
          </p:nvSpPr>
          <p:spPr>
            <a:xfrm>
              <a:off x="0" y="0"/>
              <a:ext cx="8697681" cy="62103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1000"/>
                </a:lnSpc>
                <a:defRPr spc="660">
                  <a:solidFill>
                    <a:srgbClr val="FFFFFF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>
                <a:defRPr sz="2400" spc="0"/>
              </a:pPr>
              <a:r>
                <a:rPr lang="zh-CN" sz="4000" spc="660" dirty="0"/>
                <a:t>主讲老师：</a:t>
              </a:r>
              <a:r>
                <a:rPr lang="en-US" altLang="zh-CN" sz="4000" spc="660" dirty="0" err="1"/>
                <a:t>shineyork</a:t>
              </a:r>
              <a:r>
                <a:rPr lang="zh-CN" altLang="en-US" sz="4000" spc="660" dirty="0"/>
                <a:t>老师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70891" y="3617640"/>
            <a:ext cx="15842218" cy="1914498"/>
            <a:chOff x="-1225820" y="628797"/>
            <a:chExt cx="14394794" cy="1914498"/>
          </a:xfrm>
        </p:grpSpPr>
        <p:sp>
          <p:nvSpPr>
            <p:cNvPr id="4" name="text 12"/>
            <p:cNvSpPr/>
            <p:nvPr/>
          </p:nvSpPr>
          <p:spPr>
            <a:xfrm>
              <a:off x="-1225820" y="628797"/>
              <a:ext cx="14394794" cy="1914498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7000"/>
                </a:lnSpc>
                <a:defRPr spc="660">
                  <a:solidFill>
                    <a:srgbClr val="40A693">
                      <a:alpha val="100000"/>
                    </a:srgbClr>
                  </a:solidFill>
                  <a:latin typeface="文泉驿微米黑" panose="020B0606030804020204" charset="-122"/>
                  <a:ea typeface="文泉驿微米黑" panose="020B0606030804020204" charset="-122"/>
                  <a:cs typeface="文泉驿微米黑" panose="020B0606030804020204" charset="-122"/>
                  <a:sym typeface="文泉驿微米黑" panose="020B0606030804020204" charset="-122"/>
                </a:defRPr>
              </a:lvl1pPr>
            </a:lstStyle>
            <a:p>
              <a:pPr lvl="0" algn="r">
                <a:defRPr sz="2400" spc="0"/>
              </a:pPr>
              <a:r>
                <a:rPr lang="zh-CN" altLang="en-US" sz="14300" dirty="0"/>
                <a:t>第一期</a:t>
              </a:r>
              <a:r>
                <a:rPr lang="en-US" altLang="zh-CN" sz="14300" dirty="0"/>
                <a:t>-GO</a:t>
              </a:r>
              <a:endParaRPr lang="zh-CN" altLang="en-US" sz="14300" spc="660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68664" y="-20349"/>
            <a:ext cx="6205334" cy="27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b18b00ed-f67c-4ac2-8842-79c7653fae6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2341</Words>
  <Application>Microsoft Office PowerPoint</Application>
  <PresentationFormat>自定义</PresentationFormat>
  <Paragraphs>307</Paragraphs>
  <Slides>46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-apple-system</vt:lpstr>
      <vt:lpstr>宋体</vt:lpstr>
      <vt:lpstr>文泉驿微米黑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Administrator</cp:lastModifiedBy>
  <cp:revision>648</cp:revision>
  <dcterms:created xsi:type="dcterms:W3CDTF">2011-04-03T21:06:00Z</dcterms:created>
  <dcterms:modified xsi:type="dcterms:W3CDTF">2022-03-10T08:23:35Z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